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2" r:id="rId6"/>
    <p:sldId id="263" r:id="rId7"/>
    <p:sldId id="273" r:id="rId8"/>
    <p:sldId id="278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292" r:id="rId19"/>
    <p:sldId id="287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84" autoAdjust="0"/>
    <p:restoredTop sz="94660"/>
  </p:normalViewPr>
  <p:slideViewPr>
    <p:cSldViewPr snapToGrid="0">
      <p:cViewPr varScale="1">
        <p:scale>
          <a:sx n="89" d="100"/>
          <a:sy n="89" d="100"/>
        </p:scale>
        <p:origin x="691" y="77"/>
      </p:cViewPr>
      <p:guideLst>
        <p:guide orient="horz" pos="43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CCE5-0164-4976-B614-15A660D95ADB}" type="datetimeFigureOut">
              <a:rPr lang="es-ES" smtClean="0"/>
              <a:t>14/09/2017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2E9A-3935-4030-8919-8FEBBAEB05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7688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CCE5-0164-4976-B614-15A660D95ADB}" type="datetimeFigureOut">
              <a:rPr lang="es-ES" smtClean="0"/>
              <a:t>14/09/2017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2E9A-3935-4030-8919-8FEBBAEB05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9266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CCE5-0164-4976-B614-15A660D95ADB}" type="datetimeFigureOut">
              <a:rPr lang="es-ES" smtClean="0"/>
              <a:t>14/09/2017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2E9A-3935-4030-8919-8FEBBAEB05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468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CCE5-0164-4976-B614-15A660D95ADB}" type="datetimeFigureOut">
              <a:rPr lang="es-ES" smtClean="0"/>
              <a:t>14/09/2017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2E9A-3935-4030-8919-8FEBBAEB05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42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CCE5-0164-4976-B614-15A660D95ADB}" type="datetimeFigureOut">
              <a:rPr lang="es-ES" smtClean="0"/>
              <a:t>14/09/2017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2E9A-3935-4030-8919-8FEBBAEB05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721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CCE5-0164-4976-B614-15A660D95ADB}" type="datetimeFigureOut">
              <a:rPr lang="es-ES" smtClean="0"/>
              <a:t>14/09/2017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2E9A-3935-4030-8919-8FEBBAEB05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0925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CCE5-0164-4976-B614-15A660D95ADB}" type="datetimeFigureOut">
              <a:rPr lang="es-ES" smtClean="0"/>
              <a:t>14/09/2017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2E9A-3935-4030-8919-8FEBBAEB05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2566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CCE5-0164-4976-B614-15A660D95ADB}" type="datetimeFigureOut">
              <a:rPr lang="es-ES" smtClean="0"/>
              <a:t>14/09/2017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2E9A-3935-4030-8919-8FEBBAEB05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716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CCE5-0164-4976-B614-15A660D95ADB}" type="datetimeFigureOut">
              <a:rPr lang="es-ES" smtClean="0"/>
              <a:t>14/09/2017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2E9A-3935-4030-8919-8FEBBAEB05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9084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CCE5-0164-4976-B614-15A660D95ADB}" type="datetimeFigureOut">
              <a:rPr lang="es-ES" smtClean="0"/>
              <a:t>14/09/2017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2E9A-3935-4030-8919-8FEBBAEB05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3045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CCE5-0164-4976-B614-15A660D95ADB}" type="datetimeFigureOut">
              <a:rPr lang="es-ES" smtClean="0"/>
              <a:t>14/09/2017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2E9A-3935-4030-8919-8FEBBAEB05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299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ACCE5-0164-4976-B614-15A660D95ADB}" type="datetimeFigureOut">
              <a:rPr lang="es-ES" smtClean="0"/>
              <a:t>14/09/2017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D2E9A-3935-4030-8919-8FEBBAEB05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139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cid:image017.jpg@01CFFA5C.FD315E40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cid:image017.jpg@01CFFA5C.FD315E40" TargetMode="Externa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cid:image017.jpg@01CFFA5C.FD315E40" TargetMode="Externa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cid:image017.jpg@01CFFA5C.FD315E40" TargetMode="Externa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cid:image017.jpg@01CFFA5C.FD315E40" TargetMode="Externa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cid:image017.jpg@01CFFA5C.FD315E40" TargetMode="Externa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cid:image017.jpg@01CFFA5C.FD315E40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cid:image017.jpg@01CFFA5C.FD315E40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cid:image017.jpg@01CFFA5C.FD315E40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cid:image017.jpg@01CFFA5C.FD315E40" TargetMode="Externa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cid:image017.jpg@01CFFA5C.FD315E40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cid:image017.jpg@01CFFA5C.FD315E40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cid:image017.jpg@01CFFA5C.FD315E40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cid:image017.jpg@01CFFA5C.FD315E40" TargetMode="Externa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cid:image017.jpg@01CFFA5C.FD315E40" TargetMode="Externa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cid:image017.jpg@01CFFA5C.FD315E40" TargetMode="Externa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cid:image017.jpg@01CFFA5C.FD315E40" TargetMode="Externa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cid:image017.jpg@01CFFA5C.FD315E40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63298" y="1485900"/>
            <a:ext cx="11187241" cy="55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4" name="4 Grupo"/>
          <p:cNvGrpSpPr/>
          <p:nvPr/>
        </p:nvGrpSpPr>
        <p:grpSpPr>
          <a:xfrm>
            <a:off x="10906127" y="144041"/>
            <a:ext cx="792236" cy="609114"/>
            <a:chOff x="4797300" y="6925432"/>
            <a:chExt cx="1152128" cy="828092"/>
          </a:xfrm>
        </p:grpSpPr>
        <p:sp>
          <p:nvSpPr>
            <p:cNvPr id="5" name="8 Rectángulo"/>
            <p:cNvSpPr/>
            <p:nvPr/>
          </p:nvSpPr>
          <p:spPr>
            <a:xfrm>
              <a:off x="4797300" y="6925432"/>
              <a:ext cx="1152128" cy="8280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" name="Picture 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1168" y="7020272"/>
              <a:ext cx="948811" cy="632266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8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98" y="238805"/>
            <a:ext cx="85217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79883" y="221660"/>
            <a:ext cx="1774190" cy="55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74551" tIns="76176" rIns="91440" bIns="76176" numCol="1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es-ES" sz="900" b="1"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Unión Europea</a:t>
            </a:r>
            <a:endParaRPr lang="es-ES" sz="1000">
              <a:effectLst/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es-ES" sz="900" b="1"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Fondo Social Europeo</a:t>
            </a:r>
            <a:endParaRPr lang="es-ES" sz="1000">
              <a:effectLst/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es-ES" sz="800"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El FSE invierte en tu futuro</a:t>
            </a:r>
            <a:endParaRPr lang="es-ES" sz="1000">
              <a:effectLst/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099" y="1041400"/>
            <a:ext cx="1106169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>
                <a:solidFill>
                  <a:srgbClr val="FFC000"/>
                </a:solidFill>
              </a:rPr>
              <a:t>FSE en España/2014-2020. </a:t>
            </a:r>
          </a:p>
          <a:p>
            <a:pPr algn="just"/>
            <a:r>
              <a:rPr lang="es-ES" sz="2800" dirty="0" smtClean="0"/>
              <a:t>Algunas Cifras</a:t>
            </a:r>
          </a:p>
          <a:p>
            <a:pPr algn="just"/>
            <a:endParaRPr lang="es-ES" dirty="0"/>
          </a:p>
          <a:p>
            <a:pPr lvl="1" algn="just"/>
            <a:r>
              <a:rPr lang="es-ES" sz="2800" b="1" dirty="0" smtClean="0"/>
              <a:t>9.090</a:t>
            </a:r>
            <a:r>
              <a:rPr lang="es-ES" sz="2400" b="1" dirty="0" smtClean="0"/>
              <a:t> </a:t>
            </a:r>
            <a:r>
              <a:rPr lang="es-ES" dirty="0" smtClean="0"/>
              <a:t>millones de euros. Asignación financiera del FSE en España.</a:t>
            </a:r>
          </a:p>
          <a:p>
            <a:pPr lvl="1" algn="just"/>
            <a:endParaRPr lang="es-ES" dirty="0" smtClean="0"/>
          </a:p>
          <a:p>
            <a:pPr lvl="1" algn="just"/>
            <a:r>
              <a:rPr lang="es-ES" sz="2800" b="1" dirty="0" smtClean="0"/>
              <a:t>3</a:t>
            </a:r>
            <a:r>
              <a:rPr lang="es-ES" b="1" dirty="0" smtClean="0"/>
              <a:t> </a:t>
            </a:r>
            <a:r>
              <a:rPr lang="es-ES" dirty="0" smtClean="0"/>
              <a:t>Programas Operativos Nacionales: uno de ellos es el Programa Operativo de Inclusión Social y de la Economía Social.</a:t>
            </a:r>
          </a:p>
          <a:p>
            <a:pPr lvl="1" algn="just"/>
            <a:endParaRPr lang="es-ES" dirty="0" smtClean="0"/>
          </a:p>
          <a:p>
            <a:pPr lvl="1" algn="just"/>
            <a:r>
              <a:rPr lang="es-ES" sz="2800" b="1" dirty="0" smtClean="0"/>
              <a:t>19</a:t>
            </a:r>
            <a:r>
              <a:rPr lang="es-ES" b="1" dirty="0" smtClean="0"/>
              <a:t> </a:t>
            </a:r>
            <a:r>
              <a:rPr lang="es-ES" dirty="0" smtClean="0"/>
              <a:t>Programas Operativos Regionales.</a:t>
            </a:r>
          </a:p>
          <a:p>
            <a:pPr lvl="1" algn="just"/>
            <a:endParaRPr lang="es-ES" dirty="0" smtClean="0"/>
          </a:p>
          <a:p>
            <a:pPr lvl="1" algn="just"/>
            <a:r>
              <a:rPr lang="es-ES" sz="2800" b="1" dirty="0" smtClean="0"/>
              <a:t>3</a:t>
            </a:r>
            <a:r>
              <a:rPr lang="es-ES" b="1" dirty="0" smtClean="0"/>
              <a:t> </a:t>
            </a:r>
            <a:r>
              <a:rPr lang="es-ES" dirty="0" smtClean="0"/>
              <a:t>tipologías de regiones: menos desarrolladas/en transición/ mas desarrolladas.</a:t>
            </a:r>
          </a:p>
          <a:p>
            <a:pPr algn="just"/>
            <a:endParaRPr lang="es-ES" dirty="0"/>
          </a:p>
        </p:txBody>
      </p:sp>
      <p:pic>
        <p:nvPicPr>
          <p:cNvPr id="11" name="5 Imagen" descr="Descripción: Descripción: cid:image003.jpg@01CFF99A.AB206320"/>
          <p:cNvPicPr/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711615" y="217125"/>
            <a:ext cx="768770" cy="58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49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4 Grupo"/>
          <p:cNvGrpSpPr/>
          <p:nvPr/>
        </p:nvGrpSpPr>
        <p:grpSpPr>
          <a:xfrm>
            <a:off x="10906127" y="144041"/>
            <a:ext cx="792236" cy="609114"/>
            <a:chOff x="4797300" y="6925432"/>
            <a:chExt cx="1152128" cy="828092"/>
          </a:xfrm>
        </p:grpSpPr>
        <p:sp>
          <p:nvSpPr>
            <p:cNvPr id="5" name="8 Rectángulo"/>
            <p:cNvSpPr/>
            <p:nvPr/>
          </p:nvSpPr>
          <p:spPr>
            <a:xfrm>
              <a:off x="4797300" y="6925432"/>
              <a:ext cx="1152128" cy="8280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" name="Picture 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1168" y="7020272"/>
              <a:ext cx="948811" cy="632266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8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98" y="238805"/>
            <a:ext cx="85217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79883" y="221660"/>
            <a:ext cx="1774190" cy="55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74551" tIns="76176" rIns="91440" bIns="76176" numCol="1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es-ES" sz="900" b="1"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Unión Europea</a:t>
            </a:r>
            <a:endParaRPr lang="es-ES" sz="1000">
              <a:effectLst/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es-ES" sz="900" b="1"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Fondo Social Europeo</a:t>
            </a:r>
            <a:endParaRPr lang="es-ES" sz="1000">
              <a:effectLst/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es-ES" sz="800"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El FSE invierte en tu futuro</a:t>
            </a:r>
            <a:endParaRPr lang="es-ES" sz="1000">
              <a:effectLst/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298" y="987318"/>
            <a:ext cx="11538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2800" b="1" dirty="0" smtClean="0">
                <a:solidFill>
                  <a:srgbClr val="FFC000"/>
                </a:solidFill>
              </a:rPr>
              <a:t>Justificación Técnica: Modelos a presentar</a:t>
            </a:r>
            <a:endParaRPr lang="es-ES" sz="2800" b="1" dirty="0">
              <a:solidFill>
                <a:srgbClr val="FFC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82810" y="1510538"/>
            <a:ext cx="10050240" cy="536418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1082812" y="2223585"/>
            <a:ext cx="10050238" cy="31085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 algn="just">
              <a:buClr>
                <a:schemeClr val="accent4"/>
              </a:buClr>
            </a:pPr>
            <a:r>
              <a:rPr lang="es-ES" sz="1400" dirty="0" smtClean="0"/>
              <a:t>Al finalizar la ejecución de los proyectos, deberá elaborarse una memoria social,</a:t>
            </a:r>
            <a:r>
              <a:rPr lang="es-ES" sz="1400" dirty="0" smtClean="0">
                <a:solidFill>
                  <a:prstClr val="black"/>
                </a:solidFill>
              </a:rPr>
              <a:t> que tiene como finalidad justificar la realidad de la ejecución de la propia actividad, y comprobar los resultados presentados por la entidad.</a:t>
            </a:r>
          </a:p>
          <a:p>
            <a:pPr lvl="1" algn="just">
              <a:buClr>
                <a:schemeClr val="accent4"/>
              </a:buClr>
            </a:pPr>
            <a:endParaRPr lang="es-ES" sz="1400" dirty="0">
              <a:solidFill>
                <a:prstClr val="black"/>
              </a:solidFill>
            </a:endParaRPr>
          </a:p>
          <a:p>
            <a:pPr lvl="1" algn="just">
              <a:buClr>
                <a:schemeClr val="accent4"/>
              </a:buClr>
            </a:pPr>
            <a:r>
              <a:rPr lang="es-ES" sz="1400" dirty="0" smtClean="0">
                <a:solidFill>
                  <a:prstClr val="black"/>
                </a:solidFill>
              </a:rPr>
              <a:t>La memoria social deberá incluir referencia a los siguientes apartados: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s-ES" sz="1400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Resumen del proyecto desarrollado.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Impacto Social.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Indicadores de ejecución y resultado.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Medidas tomadas de publicitación del proyecto.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Conclusiones. </a:t>
            </a:r>
            <a:endParaRPr lang="es-ES" sz="1400" b="1" dirty="0" smtClean="0"/>
          </a:p>
          <a:p>
            <a:pPr marL="0" lvl="1"/>
            <a:endParaRPr lang="es-ES" sz="1400" b="1" dirty="0" smtClean="0"/>
          </a:p>
          <a:p>
            <a:pPr marL="0" lvl="1"/>
            <a:endParaRPr lang="es-ES" sz="1400" b="1" dirty="0" smtClean="0"/>
          </a:p>
          <a:p>
            <a:pPr lvl="1"/>
            <a:endParaRPr lang="es-ES" sz="1400" dirty="0" smtClean="0"/>
          </a:p>
          <a:p>
            <a:pPr lvl="1"/>
            <a:endParaRPr lang="es-E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776799" y="1594081"/>
            <a:ext cx="3588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b="1" dirty="0" smtClean="0">
                <a:solidFill>
                  <a:schemeClr val="bg1"/>
                </a:solidFill>
              </a:rPr>
              <a:t>Memoria Social</a:t>
            </a:r>
            <a:endParaRPr lang="es-ES" sz="1200" dirty="0" smtClean="0">
              <a:solidFill>
                <a:schemeClr val="bg1"/>
              </a:solidFill>
            </a:endParaRPr>
          </a:p>
        </p:txBody>
      </p:sp>
      <p:pic>
        <p:nvPicPr>
          <p:cNvPr id="11" name="5 Imagen" descr="Descripción: Descripción: cid:image003.jpg@01CFF99A.AB206320"/>
          <p:cNvPicPr/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711615" y="217125"/>
            <a:ext cx="768770" cy="58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807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4 Grupo"/>
          <p:cNvGrpSpPr/>
          <p:nvPr/>
        </p:nvGrpSpPr>
        <p:grpSpPr>
          <a:xfrm>
            <a:off x="10906127" y="144041"/>
            <a:ext cx="792236" cy="609114"/>
            <a:chOff x="4797300" y="6925432"/>
            <a:chExt cx="1152128" cy="828092"/>
          </a:xfrm>
        </p:grpSpPr>
        <p:sp>
          <p:nvSpPr>
            <p:cNvPr id="5" name="8 Rectángulo"/>
            <p:cNvSpPr/>
            <p:nvPr/>
          </p:nvSpPr>
          <p:spPr>
            <a:xfrm>
              <a:off x="4797300" y="6925432"/>
              <a:ext cx="1152128" cy="8280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" name="Picture 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1168" y="7020272"/>
              <a:ext cx="948811" cy="632266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8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98" y="238805"/>
            <a:ext cx="85217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79883" y="221660"/>
            <a:ext cx="1774190" cy="55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74551" tIns="76176" rIns="91440" bIns="76176" numCol="1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es-ES" sz="900" b="1"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Unión Europea</a:t>
            </a:r>
            <a:endParaRPr lang="es-ES" sz="1000">
              <a:effectLst/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es-ES" sz="900" b="1"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Fondo Social Europeo</a:t>
            </a:r>
            <a:endParaRPr lang="es-ES" sz="1000">
              <a:effectLst/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es-ES" sz="800"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El FSE invierte en tu futuro</a:t>
            </a:r>
            <a:endParaRPr lang="es-ES" sz="1000">
              <a:effectLst/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298" y="987318"/>
            <a:ext cx="11538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2800" b="1" dirty="0" smtClean="0">
                <a:solidFill>
                  <a:srgbClr val="FFC000"/>
                </a:solidFill>
              </a:rPr>
              <a:t>Justificación Económica: Gastos elegibles</a:t>
            </a:r>
            <a:endParaRPr lang="es-ES" sz="2800" b="1" dirty="0">
              <a:solidFill>
                <a:srgbClr val="FFC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82810" y="1510538"/>
            <a:ext cx="10050240" cy="536418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1082812" y="2223585"/>
            <a:ext cx="10050238" cy="26776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s-ES" sz="1400" b="1" dirty="0" smtClean="0"/>
              <a:t>Sólo es subvencionable el gasto de personal que atiende directamente a los beneficiarios del proyecto.</a:t>
            </a:r>
          </a:p>
          <a:p>
            <a:pPr marL="285750" lvl="1" indent="-285750">
              <a:buFont typeface="Wingdings" panose="05000000000000000000" pitchFamily="2" charset="2"/>
              <a:buChar char="q"/>
            </a:pPr>
            <a:endParaRPr lang="es-ES" sz="1400" b="1" dirty="0" smtClean="0"/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es-ES" sz="1400" b="1" dirty="0" smtClean="0"/>
              <a:t>Personal propio:</a:t>
            </a:r>
          </a:p>
          <a:p>
            <a:pPr lvl="1"/>
            <a:r>
              <a:rPr lang="es-ES" sz="1400" dirty="0" smtClean="0"/>
              <a:t>Costes del personal propio de la entidad beneficiaria contratada o adscrita para la realización del proyecto</a:t>
            </a:r>
            <a:r>
              <a:rPr lang="es-ES" sz="1400" dirty="0"/>
              <a:t>.</a:t>
            </a:r>
            <a:endParaRPr lang="es-ES" sz="1400" dirty="0" smtClean="0"/>
          </a:p>
          <a:p>
            <a:pPr lvl="1"/>
            <a:endParaRPr lang="es-ES" sz="1400" dirty="0"/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es-ES" sz="1400" b="1" dirty="0" smtClean="0"/>
              <a:t>Personal contrato mercantil:</a:t>
            </a:r>
            <a:endParaRPr lang="es-ES" sz="1400" b="1" dirty="0"/>
          </a:p>
          <a:p>
            <a:pPr lvl="1"/>
            <a:r>
              <a:rPr lang="es-ES" sz="1400" dirty="0" smtClean="0"/>
              <a:t>Personas físicas que trabajan en la realización del proyecto contratadas mediante contrato mercantil.</a:t>
            </a:r>
            <a:endParaRPr lang="es-ES" sz="1400" dirty="0"/>
          </a:p>
          <a:p>
            <a:pPr lvl="1"/>
            <a:endParaRPr lang="es-ES" sz="1400" dirty="0" smtClean="0"/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es-ES" sz="1400" b="1" dirty="0"/>
              <a:t>Personal </a:t>
            </a:r>
            <a:r>
              <a:rPr lang="es-ES" sz="1400" b="1" dirty="0" smtClean="0"/>
              <a:t>formador externo:</a:t>
            </a:r>
            <a:endParaRPr lang="es-ES" sz="1400" b="1" dirty="0"/>
          </a:p>
          <a:p>
            <a:pPr lvl="1"/>
            <a:r>
              <a:rPr lang="es-ES" sz="1400" dirty="0" smtClean="0"/>
              <a:t>Costes de personal del profesorado contratado para cursos de formación. Sólo podrán ser considerados costes directos de personal, los costes del profesorado siempre que estén perfectamente diferenciados por el proveedor y figurando claramente el desglose de dichos costes en la factura correspondiente. </a:t>
            </a:r>
            <a:endParaRPr lang="es-E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776799" y="1594081"/>
            <a:ext cx="3588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b="1" dirty="0" smtClean="0">
                <a:solidFill>
                  <a:schemeClr val="bg1"/>
                </a:solidFill>
              </a:rPr>
              <a:t>Gastos directos de personal</a:t>
            </a:r>
            <a:endParaRPr lang="es-ES" sz="1200" dirty="0" smtClean="0">
              <a:solidFill>
                <a:schemeClr val="bg1"/>
              </a:solidFill>
            </a:endParaRPr>
          </a:p>
        </p:txBody>
      </p:sp>
      <p:pic>
        <p:nvPicPr>
          <p:cNvPr id="11" name="5 Imagen" descr="Descripción: Descripción: cid:image003.jpg@01CFF99A.AB206320"/>
          <p:cNvPicPr/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711615" y="217125"/>
            <a:ext cx="768770" cy="58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743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4 Grupo"/>
          <p:cNvGrpSpPr/>
          <p:nvPr/>
        </p:nvGrpSpPr>
        <p:grpSpPr>
          <a:xfrm>
            <a:off x="10906127" y="144041"/>
            <a:ext cx="792236" cy="609114"/>
            <a:chOff x="4797300" y="6925432"/>
            <a:chExt cx="1152128" cy="828092"/>
          </a:xfrm>
        </p:grpSpPr>
        <p:sp>
          <p:nvSpPr>
            <p:cNvPr id="5" name="8 Rectángulo"/>
            <p:cNvSpPr/>
            <p:nvPr/>
          </p:nvSpPr>
          <p:spPr>
            <a:xfrm>
              <a:off x="4797300" y="6925432"/>
              <a:ext cx="1152128" cy="8280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" name="Picture 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1168" y="7020272"/>
              <a:ext cx="948811" cy="632266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8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98" y="238805"/>
            <a:ext cx="85217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79883" y="221660"/>
            <a:ext cx="1774190" cy="55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74551" tIns="76176" rIns="91440" bIns="76176" numCol="1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es-ES" sz="900" b="1"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Unión Europea</a:t>
            </a:r>
            <a:endParaRPr lang="es-ES" sz="1000">
              <a:effectLst/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es-ES" sz="900" b="1"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Fondo Social Europeo</a:t>
            </a:r>
            <a:endParaRPr lang="es-ES" sz="1000">
              <a:effectLst/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es-ES" sz="800"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El FSE invierte en tu futuro</a:t>
            </a:r>
            <a:endParaRPr lang="es-ES" sz="1000">
              <a:effectLst/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298" y="987318"/>
            <a:ext cx="11538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2800" b="1" dirty="0" smtClean="0">
                <a:solidFill>
                  <a:srgbClr val="FFC000"/>
                </a:solidFill>
              </a:rPr>
              <a:t>Justificación Económica: Gastos elegibles</a:t>
            </a:r>
            <a:endParaRPr lang="es-ES" sz="2800" b="1" dirty="0">
              <a:solidFill>
                <a:srgbClr val="FFC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82810" y="1510538"/>
            <a:ext cx="10050240" cy="536418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1082810" y="2046956"/>
            <a:ext cx="10050238" cy="45550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s-ES" sz="1400" b="1" dirty="0" smtClean="0"/>
              <a:t>Documentación justificativa necesaria:</a:t>
            </a:r>
          </a:p>
          <a:p>
            <a:pPr marL="0" lvl="1"/>
            <a:endParaRPr lang="es-ES" sz="800" b="1" dirty="0"/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es-ES" sz="1400" b="1" dirty="0"/>
              <a:t>Personal propio: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400" dirty="0"/>
              <a:t>Documentación soporte justificativa del gasto y del pago: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s-ES" sz="1400" dirty="0"/>
              <a:t>Nóminas.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s-ES" sz="1400" dirty="0"/>
              <a:t>Seguros Sociales TC1 y TC2.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s-ES" sz="1400" dirty="0"/>
              <a:t>Modelos 111 y 190 del IRPF.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s-ES" sz="1400" dirty="0"/>
              <a:t>Acreditación del pago de </a:t>
            </a:r>
            <a:r>
              <a:rPr lang="es-ES" sz="1400" dirty="0" smtClean="0"/>
              <a:t>dichos documentos.</a:t>
            </a:r>
            <a:endParaRPr lang="es-ES" sz="14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Contrato </a:t>
            </a:r>
            <a:r>
              <a:rPr lang="es-ES" sz="1400" dirty="0"/>
              <a:t>laboral.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Partes </a:t>
            </a:r>
            <a:r>
              <a:rPr lang="es-ES" sz="1400" dirty="0"/>
              <a:t>mensuales de </a:t>
            </a:r>
            <a:r>
              <a:rPr lang="es-ES" sz="1400" dirty="0" smtClean="0"/>
              <a:t>tiempos </a:t>
            </a:r>
            <a:r>
              <a:rPr lang="es-ES" sz="1400" dirty="0"/>
              <a:t>(ver modelo).</a:t>
            </a:r>
          </a:p>
          <a:p>
            <a:pPr lvl="1"/>
            <a:endParaRPr lang="es-ES" sz="800" dirty="0"/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es-ES" sz="1400" b="1" dirty="0"/>
              <a:t>Personal contrato mercantil: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400" dirty="0"/>
              <a:t>Contrato </a:t>
            </a:r>
            <a:r>
              <a:rPr lang="es-ES" sz="1400" dirty="0" smtClean="0"/>
              <a:t>mercantil firmado </a:t>
            </a:r>
            <a:r>
              <a:rPr lang="es-ES" sz="1400" dirty="0"/>
              <a:t>u oferta de servicios profesionales aceptada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400" dirty="0"/>
              <a:t>Facturas del colaborador indicando </a:t>
            </a:r>
            <a:r>
              <a:rPr lang="es-ES" sz="1400" dirty="0" smtClean="0"/>
              <a:t>claramente la actividad o tarea realizada / Modelos 111 y 190 de IRPF.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Justificantes bancarios acreditativos del pago de los gastos.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s-ES" sz="800" b="1" dirty="0" smtClean="0"/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es-ES" sz="1400" b="1" dirty="0" smtClean="0"/>
              <a:t>Personal formador externo: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Contrato firmado con la empresa que ofrece la formación.</a:t>
            </a:r>
            <a:endParaRPr lang="es-ES" sz="14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Facturas </a:t>
            </a:r>
            <a:r>
              <a:rPr lang="es-ES" sz="1400" dirty="0"/>
              <a:t>abonadas a la empresa formadora, </a:t>
            </a:r>
            <a:r>
              <a:rPr lang="es-ES" sz="1400" dirty="0" smtClean="0"/>
              <a:t>en las que se desglose expresamente el </a:t>
            </a:r>
            <a:r>
              <a:rPr lang="es-ES" sz="1400" dirty="0"/>
              <a:t>coste facturado por </a:t>
            </a:r>
            <a:r>
              <a:rPr lang="es-ES" sz="1400" dirty="0" smtClean="0"/>
              <a:t>gastos de personal del formador.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Justificantes bancarios del pago de las facturas.</a:t>
            </a:r>
          </a:p>
          <a:p>
            <a:pPr marL="285750" lvl="1" indent="-285750">
              <a:buFont typeface="Wingdings" panose="05000000000000000000" pitchFamily="2" charset="2"/>
              <a:buChar char="q"/>
            </a:pPr>
            <a:endParaRPr lang="es-ES" sz="1400" b="1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776799" y="1594081"/>
            <a:ext cx="3588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b="1" dirty="0" smtClean="0">
                <a:solidFill>
                  <a:schemeClr val="bg1"/>
                </a:solidFill>
              </a:rPr>
              <a:t>Gastos directos de personal</a:t>
            </a:r>
            <a:endParaRPr lang="es-ES" sz="1200" dirty="0" smtClean="0">
              <a:solidFill>
                <a:schemeClr val="bg1"/>
              </a:solidFill>
            </a:endParaRPr>
          </a:p>
        </p:txBody>
      </p:sp>
      <p:pic>
        <p:nvPicPr>
          <p:cNvPr id="11" name="5 Imagen" descr="Descripción: Descripción: cid:image003.jpg@01CFF99A.AB206320"/>
          <p:cNvPicPr/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711615" y="217125"/>
            <a:ext cx="768770" cy="58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519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4 Grupo"/>
          <p:cNvGrpSpPr/>
          <p:nvPr/>
        </p:nvGrpSpPr>
        <p:grpSpPr>
          <a:xfrm>
            <a:off x="10906127" y="144041"/>
            <a:ext cx="792236" cy="609114"/>
            <a:chOff x="4797300" y="6925432"/>
            <a:chExt cx="1152128" cy="828092"/>
          </a:xfrm>
        </p:grpSpPr>
        <p:sp>
          <p:nvSpPr>
            <p:cNvPr id="5" name="8 Rectángulo"/>
            <p:cNvSpPr/>
            <p:nvPr/>
          </p:nvSpPr>
          <p:spPr>
            <a:xfrm>
              <a:off x="4797300" y="6925432"/>
              <a:ext cx="1152128" cy="8280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" name="Picture 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1168" y="7020272"/>
              <a:ext cx="948811" cy="632266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8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98" y="238805"/>
            <a:ext cx="85217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79883" y="221660"/>
            <a:ext cx="1774190" cy="55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74551" tIns="76176" rIns="91440" bIns="76176" numCol="1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es-ES" sz="900" b="1"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Unión Europea</a:t>
            </a:r>
            <a:endParaRPr lang="es-ES" sz="1000">
              <a:effectLst/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es-ES" sz="900" b="1"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Fondo Social Europeo</a:t>
            </a:r>
            <a:endParaRPr lang="es-ES" sz="1000">
              <a:effectLst/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es-ES" sz="800"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El FSE invierte en tu futuro</a:t>
            </a:r>
            <a:endParaRPr lang="es-ES" sz="1000">
              <a:effectLst/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298" y="987318"/>
            <a:ext cx="11538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2800" b="1" dirty="0" smtClean="0">
                <a:solidFill>
                  <a:srgbClr val="FFC000"/>
                </a:solidFill>
              </a:rPr>
              <a:t>Justificación Económica: Gastos elegibles</a:t>
            </a:r>
            <a:endParaRPr lang="es-ES" sz="2800" b="1" dirty="0">
              <a:solidFill>
                <a:srgbClr val="FFC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82810" y="1510538"/>
            <a:ext cx="10050240" cy="536418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1082812" y="2223585"/>
            <a:ext cx="10050238" cy="44012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s-ES" sz="1400" b="1" dirty="0" smtClean="0"/>
              <a:t>Son aquellos gastos que no corresponden a la retribución directa del personal asignado al proyecto, y que son necesarios para el desarrollo del mismo. En ningún caso podrán superar el 40% de los gastos directos del personal. </a:t>
            </a:r>
          </a:p>
          <a:p>
            <a:pPr marL="0" lvl="1"/>
            <a:endParaRPr lang="es-ES" sz="1400" b="1" dirty="0" smtClean="0"/>
          </a:p>
          <a:p>
            <a:pPr marL="0" lvl="1"/>
            <a:r>
              <a:rPr lang="es-ES" sz="1400" b="1" dirty="0" smtClean="0"/>
              <a:t>Algunos ejemplos son:</a:t>
            </a:r>
          </a:p>
          <a:p>
            <a:pPr marL="0" lvl="1"/>
            <a:endParaRPr lang="es-ES" sz="1400" b="1" dirty="0" smtClean="0"/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es-ES" sz="1400" b="1" dirty="0" smtClean="0"/>
              <a:t>Material formativo</a:t>
            </a:r>
          </a:p>
          <a:p>
            <a:pPr lvl="1"/>
            <a:endParaRPr lang="es-ES" sz="1400" dirty="0"/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es-ES" sz="1400" b="1" dirty="0" smtClean="0"/>
              <a:t>Gastos de difusión del proyecto:</a:t>
            </a:r>
            <a:endParaRPr lang="es-ES" sz="1400" b="1" dirty="0"/>
          </a:p>
          <a:p>
            <a:pPr lvl="1"/>
            <a:r>
              <a:rPr lang="es-ES" sz="1400" dirty="0" err="1" smtClean="0"/>
              <a:t>Ej</a:t>
            </a:r>
            <a:r>
              <a:rPr lang="es-ES" sz="1400" dirty="0" smtClean="0"/>
              <a:t>: Carteles, placas identificativas, folletos, material informativo…</a:t>
            </a:r>
            <a:endParaRPr lang="es-ES" sz="1400" dirty="0"/>
          </a:p>
          <a:p>
            <a:pPr lvl="1"/>
            <a:endParaRPr lang="es-ES" sz="1400" dirty="0" smtClean="0"/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es-ES" sz="1400" b="1" dirty="0" smtClean="0"/>
              <a:t>Servicios relacionados con la organización y ejecución de actividades:</a:t>
            </a:r>
            <a:endParaRPr lang="es-ES" sz="1400" b="1" dirty="0"/>
          </a:p>
          <a:p>
            <a:pPr lvl="1"/>
            <a:r>
              <a:rPr lang="es-ES" sz="1400" dirty="0" err="1" smtClean="0"/>
              <a:t>Ej</a:t>
            </a:r>
            <a:r>
              <a:rPr lang="es-ES" sz="1400" dirty="0" smtClean="0"/>
              <a:t>: Alquileres de salas, interpretación en lengua de signos, alquiler de medios audiovisuales… </a:t>
            </a:r>
          </a:p>
          <a:p>
            <a:pPr lvl="1"/>
            <a:endParaRPr lang="es-ES" sz="1400" dirty="0" smtClean="0"/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es-ES" sz="1400" b="1" dirty="0" smtClean="0"/>
              <a:t>Gastos de seguros</a:t>
            </a:r>
            <a:endParaRPr lang="es-ES" sz="1400" b="1" dirty="0"/>
          </a:p>
          <a:p>
            <a:pPr lvl="1"/>
            <a:endParaRPr lang="es-ES" sz="1400" dirty="0"/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es-ES" sz="1400" b="1" dirty="0" smtClean="0"/>
              <a:t>Gastos indirectos (% de gasto de luz, agua, material de oficina, limpieza…</a:t>
            </a:r>
            <a:endParaRPr lang="es-ES" sz="1400" b="1" dirty="0"/>
          </a:p>
          <a:p>
            <a:pPr lvl="1"/>
            <a:endParaRPr lang="es-ES" sz="1400" dirty="0"/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es-ES" sz="1400" b="1" dirty="0" smtClean="0"/>
              <a:t>Otros gastos de personal</a:t>
            </a:r>
            <a:endParaRPr lang="es-ES" sz="1400" b="1" dirty="0"/>
          </a:p>
          <a:p>
            <a:pPr lvl="1"/>
            <a:endParaRPr lang="es-ES" sz="1400" dirty="0" smtClean="0"/>
          </a:p>
          <a:p>
            <a:pPr lvl="1"/>
            <a:endParaRPr lang="es-E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776799" y="1594081"/>
            <a:ext cx="3588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b="1" dirty="0" smtClean="0">
                <a:solidFill>
                  <a:schemeClr val="bg1"/>
                </a:solidFill>
              </a:rPr>
              <a:t>Otros gastos del proyecto</a:t>
            </a:r>
            <a:endParaRPr lang="es-ES" sz="1200" dirty="0" smtClean="0">
              <a:solidFill>
                <a:schemeClr val="bg1"/>
              </a:solidFill>
            </a:endParaRPr>
          </a:p>
        </p:txBody>
      </p:sp>
      <p:pic>
        <p:nvPicPr>
          <p:cNvPr id="11" name="5 Imagen" descr="Descripción: Descripción: cid:image003.jpg@01CFF99A.AB206320"/>
          <p:cNvPicPr/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711615" y="217125"/>
            <a:ext cx="768770" cy="58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957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4 Grupo"/>
          <p:cNvGrpSpPr/>
          <p:nvPr/>
        </p:nvGrpSpPr>
        <p:grpSpPr>
          <a:xfrm>
            <a:off x="10906127" y="144041"/>
            <a:ext cx="792236" cy="609114"/>
            <a:chOff x="4797300" y="6925432"/>
            <a:chExt cx="1152128" cy="828092"/>
          </a:xfrm>
        </p:grpSpPr>
        <p:sp>
          <p:nvSpPr>
            <p:cNvPr id="5" name="8 Rectángulo"/>
            <p:cNvSpPr/>
            <p:nvPr/>
          </p:nvSpPr>
          <p:spPr>
            <a:xfrm>
              <a:off x="4797300" y="6925432"/>
              <a:ext cx="1152128" cy="8280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" name="Picture 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1168" y="7020272"/>
              <a:ext cx="948811" cy="632266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8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98" y="238805"/>
            <a:ext cx="85217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79883" y="221660"/>
            <a:ext cx="1774190" cy="55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74551" tIns="76176" rIns="91440" bIns="76176" numCol="1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es-ES" sz="900" b="1"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Unión Europea</a:t>
            </a:r>
            <a:endParaRPr lang="es-ES" sz="1000">
              <a:effectLst/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es-ES" sz="900" b="1"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Fondo Social Europeo</a:t>
            </a:r>
            <a:endParaRPr lang="es-ES" sz="1000">
              <a:effectLst/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es-ES" sz="800"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El FSE invierte en tu futuro</a:t>
            </a:r>
            <a:endParaRPr lang="es-ES" sz="1000">
              <a:effectLst/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298" y="987318"/>
            <a:ext cx="11538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2800" b="1" dirty="0" smtClean="0">
                <a:solidFill>
                  <a:srgbClr val="FFC000"/>
                </a:solidFill>
              </a:rPr>
              <a:t>Justificación Económica: Gastos elegibles</a:t>
            </a:r>
            <a:endParaRPr lang="es-ES" sz="2800" b="1" dirty="0">
              <a:solidFill>
                <a:srgbClr val="FFC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82810" y="1510538"/>
            <a:ext cx="10050240" cy="536418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1082812" y="2223585"/>
            <a:ext cx="10050238" cy="26776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s-ES" sz="1400" dirty="0" smtClean="0"/>
              <a:t>La partida de Otros gastos del proyecto se justificará mediante </a:t>
            </a:r>
            <a:r>
              <a:rPr lang="es-ES" sz="1400" b="1" u="sng" dirty="0" smtClean="0"/>
              <a:t>una relación clasificada de gastos</a:t>
            </a:r>
            <a:r>
              <a:rPr lang="es-ES" sz="1400" dirty="0" smtClean="0"/>
              <a:t>, en la que se  desglosarán los gastos incurridos para la ejecución del proyecto, y se establecerá su porcentaje de imputación. </a:t>
            </a:r>
          </a:p>
          <a:p>
            <a:pPr marL="0" lvl="1"/>
            <a:endParaRPr lang="es-ES" sz="1400" dirty="0"/>
          </a:p>
          <a:p>
            <a:pPr marL="0" lvl="1"/>
            <a:r>
              <a:rPr lang="es-ES" sz="1400" dirty="0" smtClean="0"/>
              <a:t>En todo caso, las entidades beneficiarias deberán: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s-ES" sz="1400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Custodiar la documentación justificativa de los documentos de gasto y pago, que podrán ser requeridos durante el proceso de verificación in situ. </a:t>
            </a:r>
            <a:endParaRPr lang="es-ES" sz="14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400" dirty="0"/>
              <a:t>Tener reflejados dichos gastos en su contabilidad, debiendo utilizar una codificación contable </a:t>
            </a:r>
            <a:r>
              <a:rPr lang="es-ES" sz="1400" dirty="0" smtClean="0"/>
              <a:t>diferenciada.</a:t>
            </a:r>
            <a:endParaRPr lang="es-ES" sz="1400" b="1" dirty="0" smtClean="0"/>
          </a:p>
          <a:p>
            <a:pPr marL="0" lvl="1"/>
            <a:endParaRPr lang="es-ES" sz="1400" b="1" dirty="0" smtClean="0"/>
          </a:p>
          <a:p>
            <a:pPr marL="0" lvl="1"/>
            <a:endParaRPr lang="es-ES" sz="1400" b="1" dirty="0" smtClean="0"/>
          </a:p>
          <a:p>
            <a:pPr lvl="1"/>
            <a:endParaRPr lang="es-ES" sz="1400" dirty="0" smtClean="0"/>
          </a:p>
          <a:p>
            <a:pPr lvl="1"/>
            <a:endParaRPr lang="es-E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776799" y="1594081"/>
            <a:ext cx="3588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b="1" dirty="0" smtClean="0">
                <a:solidFill>
                  <a:schemeClr val="bg1"/>
                </a:solidFill>
              </a:rPr>
              <a:t>Otros gastos del proyecto</a:t>
            </a:r>
            <a:endParaRPr lang="es-ES" sz="1200" dirty="0" smtClean="0">
              <a:solidFill>
                <a:schemeClr val="bg1"/>
              </a:solidFill>
            </a:endParaRPr>
          </a:p>
        </p:txBody>
      </p:sp>
      <p:pic>
        <p:nvPicPr>
          <p:cNvPr id="11" name="5 Imagen" descr="Descripción: Descripción: cid:image003.jpg@01CFF99A.AB206320"/>
          <p:cNvPicPr/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711615" y="217125"/>
            <a:ext cx="768770" cy="58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463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4 Grupo"/>
          <p:cNvGrpSpPr/>
          <p:nvPr/>
        </p:nvGrpSpPr>
        <p:grpSpPr>
          <a:xfrm>
            <a:off x="10906127" y="144041"/>
            <a:ext cx="792236" cy="609114"/>
            <a:chOff x="4797300" y="6925432"/>
            <a:chExt cx="1152128" cy="828092"/>
          </a:xfrm>
        </p:grpSpPr>
        <p:sp>
          <p:nvSpPr>
            <p:cNvPr id="5" name="8 Rectángulo"/>
            <p:cNvSpPr/>
            <p:nvPr/>
          </p:nvSpPr>
          <p:spPr>
            <a:xfrm>
              <a:off x="4797300" y="6925432"/>
              <a:ext cx="1152128" cy="8280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" name="Picture 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1168" y="7020272"/>
              <a:ext cx="948811" cy="632266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8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98" y="238805"/>
            <a:ext cx="85217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79883" y="221660"/>
            <a:ext cx="1774190" cy="55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74551" tIns="76176" rIns="91440" bIns="76176" numCol="1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es-ES" sz="900" b="1"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Unión Europea</a:t>
            </a:r>
            <a:endParaRPr lang="es-ES" sz="1000">
              <a:effectLst/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es-ES" sz="900" b="1"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Fondo Social Europeo</a:t>
            </a:r>
            <a:endParaRPr lang="es-ES" sz="1000">
              <a:effectLst/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es-ES" sz="800"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El FSE invierte en tu futuro</a:t>
            </a:r>
            <a:endParaRPr lang="es-ES" sz="1000">
              <a:effectLst/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298" y="987318"/>
            <a:ext cx="11538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2800" b="1" dirty="0" smtClean="0">
                <a:solidFill>
                  <a:srgbClr val="FFC000"/>
                </a:solidFill>
              </a:rPr>
              <a:t>Justificación Económica: Modelos a presentar</a:t>
            </a:r>
            <a:endParaRPr lang="es-ES" sz="2800" b="1" dirty="0">
              <a:solidFill>
                <a:srgbClr val="FFC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82810" y="1510538"/>
            <a:ext cx="10050240" cy="536418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455283" y="2570176"/>
            <a:ext cx="3776059" cy="20313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just"/>
            <a:r>
              <a:rPr lang="es-ES" sz="1400" b="1" dirty="0" smtClean="0"/>
              <a:t>La justificación económica se basa en la presentación de una memoria económica, que deberá ser cumplimentada, firmada y sellada.</a:t>
            </a:r>
          </a:p>
          <a:p>
            <a:pPr marL="285750" lvl="1" indent="-285750">
              <a:buFont typeface="Wingdings" panose="05000000000000000000" pitchFamily="2" charset="2"/>
              <a:buChar char="q"/>
            </a:pPr>
            <a:endParaRPr lang="es-ES" sz="1400" b="1" dirty="0" smtClean="0"/>
          </a:p>
          <a:p>
            <a:pPr lvl="1"/>
            <a:endParaRPr lang="es-ES" sz="1400" dirty="0"/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es-ES" sz="1400" dirty="0" smtClean="0"/>
              <a:t>En dicha memoria se desglosarán los costes que componen la justificación, tanto los relativos a los gastos directos de personal, como a Otros gastos. </a:t>
            </a:r>
            <a:endParaRPr lang="es-E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776799" y="1594081"/>
            <a:ext cx="3588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b="1" dirty="0" smtClean="0">
                <a:solidFill>
                  <a:schemeClr val="bg1"/>
                </a:solidFill>
              </a:rPr>
              <a:t>Memoria económica</a:t>
            </a:r>
            <a:endParaRPr lang="es-ES" sz="1200" dirty="0" smtClean="0">
              <a:solidFill>
                <a:schemeClr val="bg1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/>
          <a:srcRect l="671" t="26272" r="63083" b="9249"/>
          <a:stretch/>
        </p:blipFill>
        <p:spPr>
          <a:xfrm>
            <a:off x="4546977" y="2229111"/>
            <a:ext cx="7452115" cy="4067308"/>
          </a:xfrm>
          <a:prstGeom prst="rect">
            <a:avLst/>
          </a:prstGeom>
        </p:spPr>
      </p:pic>
      <p:pic>
        <p:nvPicPr>
          <p:cNvPr id="12" name="5 Imagen" descr="Descripción: Descripción: cid:image003.jpg@01CFF99A.AB206320"/>
          <p:cNvPicPr/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5711615" y="217125"/>
            <a:ext cx="768770" cy="58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119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4 Grupo"/>
          <p:cNvGrpSpPr/>
          <p:nvPr/>
        </p:nvGrpSpPr>
        <p:grpSpPr>
          <a:xfrm>
            <a:off x="10906127" y="144041"/>
            <a:ext cx="792236" cy="609114"/>
            <a:chOff x="4797300" y="6925432"/>
            <a:chExt cx="1152128" cy="828092"/>
          </a:xfrm>
        </p:grpSpPr>
        <p:sp>
          <p:nvSpPr>
            <p:cNvPr id="5" name="8 Rectángulo"/>
            <p:cNvSpPr/>
            <p:nvPr/>
          </p:nvSpPr>
          <p:spPr>
            <a:xfrm>
              <a:off x="4797300" y="6925432"/>
              <a:ext cx="1152128" cy="8280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" name="Picture 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1168" y="7020272"/>
              <a:ext cx="948811" cy="632266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8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98" y="238805"/>
            <a:ext cx="85217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79883" y="221660"/>
            <a:ext cx="1774190" cy="55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74551" tIns="76176" rIns="91440" bIns="76176" numCol="1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es-ES" sz="900" b="1"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Unión Europea</a:t>
            </a:r>
            <a:endParaRPr lang="es-ES" sz="1000">
              <a:effectLst/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es-ES" sz="900" b="1"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Fondo Social Europeo</a:t>
            </a:r>
            <a:endParaRPr lang="es-ES" sz="1000">
              <a:effectLst/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es-ES" sz="800"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El FSE invierte en tu futuro</a:t>
            </a:r>
            <a:endParaRPr lang="es-ES" sz="1000">
              <a:effectLst/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298" y="987318"/>
            <a:ext cx="11538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2800" b="1" dirty="0" smtClean="0">
                <a:solidFill>
                  <a:srgbClr val="FFC000"/>
                </a:solidFill>
              </a:rPr>
              <a:t>Justificación Económica: Modelos a presentar</a:t>
            </a:r>
            <a:endParaRPr lang="es-ES" sz="2800" b="1" dirty="0">
              <a:solidFill>
                <a:srgbClr val="FFC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82810" y="1510538"/>
            <a:ext cx="10050240" cy="536418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8695936" y="2785330"/>
            <a:ext cx="3359345" cy="35394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just"/>
            <a:r>
              <a:rPr lang="es-ES" sz="1400" b="1" dirty="0" smtClean="0"/>
              <a:t>La imputación del coste de personal está basada en la dedicación horaria de los trabajadores. Para ello, deberán cumplimentarse partes mensuales de firmas.</a:t>
            </a:r>
          </a:p>
          <a:p>
            <a:pPr marL="285750" lvl="1" indent="-285750">
              <a:buFont typeface="Wingdings" panose="05000000000000000000" pitchFamily="2" charset="2"/>
              <a:buChar char="q"/>
            </a:pPr>
            <a:endParaRPr lang="es-ES" sz="1400" b="1" dirty="0" smtClean="0"/>
          </a:p>
          <a:p>
            <a:pPr lvl="1"/>
            <a:endParaRPr lang="es-ES" sz="1400" dirty="0"/>
          </a:p>
          <a:p>
            <a:pPr marL="285750" lvl="1" indent="-285750" algn="just">
              <a:buFont typeface="Wingdings" panose="05000000000000000000" pitchFamily="2" charset="2"/>
              <a:buChar char="q"/>
            </a:pPr>
            <a:r>
              <a:rPr lang="es-ES" sz="1400" dirty="0" smtClean="0"/>
              <a:t>Para cada trabajador, se completarán las horas dedicadas a las actividades del proyecto, con el fin de obtener el % de dedicación mensual, que será el % imputable.</a:t>
            </a:r>
          </a:p>
          <a:p>
            <a:pPr marL="285750" lvl="1" indent="-285750">
              <a:buFont typeface="Wingdings" panose="05000000000000000000" pitchFamily="2" charset="2"/>
              <a:buChar char="q"/>
            </a:pPr>
            <a:endParaRPr lang="es-ES" sz="1400" dirty="0"/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es-ES" sz="1400" dirty="0" smtClean="0"/>
              <a:t>No es subvencionable el tiempo en el que los trabajadores se encuentran de baja. </a:t>
            </a:r>
            <a:endParaRPr lang="es-E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776799" y="1594081"/>
            <a:ext cx="3588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b="1" dirty="0" smtClean="0">
                <a:solidFill>
                  <a:schemeClr val="bg1"/>
                </a:solidFill>
              </a:rPr>
              <a:t>Partes de tiempos</a:t>
            </a:r>
            <a:endParaRPr lang="es-ES" sz="1200" dirty="0" smtClean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1240" t="26803" r="55949" b="11684"/>
          <a:stretch/>
        </p:blipFill>
        <p:spPr>
          <a:xfrm>
            <a:off x="339760" y="2474803"/>
            <a:ext cx="8356176" cy="3683950"/>
          </a:xfrm>
          <a:prstGeom prst="rect">
            <a:avLst/>
          </a:prstGeom>
        </p:spPr>
      </p:pic>
      <p:pic>
        <p:nvPicPr>
          <p:cNvPr id="12" name="5 Imagen" descr="Descripción: Descripción: cid:image003.jpg@01CFF99A.AB206320"/>
          <p:cNvPicPr/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5711615" y="217125"/>
            <a:ext cx="768770" cy="58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286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4 Grupo"/>
          <p:cNvGrpSpPr/>
          <p:nvPr/>
        </p:nvGrpSpPr>
        <p:grpSpPr>
          <a:xfrm>
            <a:off x="10906127" y="144041"/>
            <a:ext cx="792236" cy="609114"/>
            <a:chOff x="4797300" y="6925432"/>
            <a:chExt cx="1152128" cy="828092"/>
          </a:xfrm>
        </p:grpSpPr>
        <p:sp>
          <p:nvSpPr>
            <p:cNvPr id="5" name="8 Rectángulo"/>
            <p:cNvSpPr/>
            <p:nvPr/>
          </p:nvSpPr>
          <p:spPr>
            <a:xfrm>
              <a:off x="4797300" y="6925432"/>
              <a:ext cx="1152128" cy="8280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" name="Picture 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1168" y="7020272"/>
              <a:ext cx="948811" cy="632266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8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98" y="238805"/>
            <a:ext cx="85217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79883" y="221660"/>
            <a:ext cx="1774190" cy="55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74551" tIns="76176" rIns="91440" bIns="76176" numCol="1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es-ES" sz="900" b="1"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Unión Europea</a:t>
            </a:r>
            <a:endParaRPr lang="es-ES" sz="1000">
              <a:effectLst/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es-ES" sz="900" b="1"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Fondo Social Europeo</a:t>
            </a:r>
            <a:endParaRPr lang="es-ES" sz="1000">
              <a:effectLst/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es-ES" sz="800"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El FSE invierte en tu futuro</a:t>
            </a:r>
            <a:endParaRPr lang="es-ES" sz="1000">
              <a:effectLst/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298" y="987318"/>
            <a:ext cx="11538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2800" b="1" dirty="0" smtClean="0">
                <a:solidFill>
                  <a:srgbClr val="FFC000"/>
                </a:solidFill>
              </a:rPr>
              <a:t>Justificación Económica: Modelos a presentar</a:t>
            </a:r>
            <a:endParaRPr lang="es-ES" sz="2800" b="1" dirty="0">
              <a:solidFill>
                <a:srgbClr val="FFC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82810" y="1510538"/>
            <a:ext cx="10050240" cy="536418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TextBox 24"/>
          <p:cNvSpPr txBox="1"/>
          <p:nvPr/>
        </p:nvSpPr>
        <p:spPr>
          <a:xfrm>
            <a:off x="776799" y="1594081"/>
            <a:ext cx="3588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b="1" dirty="0" smtClean="0">
                <a:solidFill>
                  <a:schemeClr val="bg1"/>
                </a:solidFill>
              </a:rPr>
              <a:t>Matriz ex post</a:t>
            </a:r>
            <a:endParaRPr lang="es-ES" sz="1200" dirty="0" smtClean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89383" y="2209523"/>
            <a:ext cx="98757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sz="1400" dirty="0"/>
              <a:t>La Autoridad de Gestión ha definido una serie de herramientas destinadas a gestionar el fraude. Una de estas herramientas es la matriz ex </a:t>
            </a:r>
            <a:r>
              <a:rPr lang="es-ES" sz="1400" dirty="0" smtClean="0"/>
              <a:t>post, que debe presentar cada entidad beneficiaria junto a su justificación, en la que se exponga en qué grado se han materializado los posibles riesgos existentes durante la ejecución de los proyectos. </a:t>
            </a:r>
            <a:endParaRPr lang="es-ES" sz="1400" dirty="0"/>
          </a:p>
        </p:txBody>
      </p:sp>
      <p:pic>
        <p:nvPicPr>
          <p:cNvPr id="14" name="Picture 12"/>
          <p:cNvPicPr>
            <a:picLocks noChangeAspect="1"/>
          </p:cNvPicPr>
          <p:nvPr/>
        </p:nvPicPr>
        <p:blipFill rotWithShape="1">
          <a:blip r:embed="rId4"/>
          <a:srcRect l="775" t="26001" r="30750" b="8888"/>
          <a:stretch/>
        </p:blipFill>
        <p:spPr>
          <a:xfrm>
            <a:off x="2486465" y="3021106"/>
            <a:ext cx="6682008" cy="357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3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4 Grupo"/>
          <p:cNvGrpSpPr/>
          <p:nvPr/>
        </p:nvGrpSpPr>
        <p:grpSpPr>
          <a:xfrm>
            <a:off x="10906127" y="144041"/>
            <a:ext cx="792236" cy="609114"/>
            <a:chOff x="4797300" y="6925432"/>
            <a:chExt cx="1152128" cy="828092"/>
          </a:xfrm>
        </p:grpSpPr>
        <p:sp>
          <p:nvSpPr>
            <p:cNvPr id="5" name="8 Rectángulo"/>
            <p:cNvSpPr/>
            <p:nvPr/>
          </p:nvSpPr>
          <p:spPr>
            <a:xfrm>
              <a:off x="4797300" y="6925432"/>
              <a:ext cx="1152128" cy="8280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" name="Picture 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1168" y="7020272"/>
              <a:ext cx="948811" cy="632266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8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98" y="238805"/>
            <a:ext cx="85217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79883" y="221660"/>
            <a:ext cx="1774190" cy="55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74551" tIns="76176" rIns="91440" bIns="76176" numCol="1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es-ES" sz="900" b="1"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Unión Europea</a:t>
            </a:r>
            <a:endParaRPr lang="es-ES" sz="1000">
              <a:effectLst/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es-ES" sz="900" b="1"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Fondo Social Europeo</a:t>
            </a:r>
            <a:endParaRPr lang="es-ES" sz="1000">
              <a:effectLst/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es-ES" sz="800"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El FSE invierte en tu futuro</a:t>
            </a:r>
            <a:endParaRPr lang="es-ES" sz="1000">
              <a:effectLst/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438" y="976086"/>
            <a:ext cx="11538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2800" b="1" dirty="0" smtClean="0">
                <a:solidFill>
                  <a:srgbClr val="FFC000"/>
                </a:solidFill>
              </a:rPr>
              <a:t>Justificación : publicidad</a:t>
            </a:r>
            <a:endParaRPr lang="es-ES" sz="2800" b="1" dirty="0">
              <a:solidFill>
                <a:srgbClr val="FFC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61042" y="1778612"/>
            <a:ext cx="10050240" cy="536418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1061044" y="2274385"/>
            <a:ext cx="10050238" cy="35394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es-ES" sz="1400" dirty="0" smtClean="0"/>
              <a:t>En todas las medidas de información, comunicación, difusión, edición de materiales que se lleven a cabo debe figurar el logo del FSE.</a:t>
            </a:r>
          </a:p>
          <a:p>
            <a:pPr lvl="1"/>
            <a:endParaRPr lang="es-ES" sz="1400" dirty="0"/>
          </a:p>
          <a:p>
            <a:pPr lvl="1"/>
            <a:endParaRPr lang="es-ES" sz="1400" dirty="0"/>
          </a:p>
          <a:p>
            <a:pPr lvl="1"/>
            <a:endParaRPr lang="es-ES" sz="1400" dirty="0" smtClean="0"/>
          </a:p>
          <a:p>
            <a:pPr lvl="1"/>
            <a:endParaRPr lang="es-ES" sz="1400" dirty="0"/>
          </a:p>
          <a:p>
            <a:pPr lvl="1"/>
            <a:endParaRPr lang="es-ES" sz="1400" dirty="0" smtClean="0"/>
          </a:p>
          <a:p>
            <a:pPr lvl="1"/>
            <a:endParaRPr lang="es-ES" sz="1400" dirty="0"/>
          </a:p>
          <a:p>
            <a:pPr lvl="1"/>
            <a:endParaRPr lang="es-ES" sz="1400" dirty="0" smtClean="0"/>
          </a:p>
          <a:p>
            <a:pPr lvl="1"/>
            <a:endParaRPr lang="es-ES" sz="1400" dirty="0"/>
          </a:p>
          <a:p>
            <a:pPr lvl="1"/>
            <a:endParaRPr lang="es-ES" sz="1400" dirty="0" smtClean="0"/>
          </a:p>
          <a:p>
            <a:pPr lvl="1"/>
            <a:endParaRPr lang="es-ES" sz="1400" dirty="0"/>
          </a:p>
          <a:p>
            <a:pPr lvl="1"/>
            <a:endParaRPr lang="es-ES" sz="1400" dirty="0" smtClean="0"/>
          </a:p>
          <a:p>
            <a:pPr lvl="1"/>
            <a:endParaRPr lang="es-ES" sz="1400" dirty="0"/>
          </a:p>
          <a:p>
            <a:pPr lvl="1"/>
            <a:endParaRPr lang="es-ES" sz="1400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s-E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530914" y="1822691"/>
            <a:ext cx="3588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b="1" dirty="0" smtClean="0">
                <a:solidFill>
                  <a:schemeClr val="bg1"/>
                </a:solidFill>
              </a:rPr>
              <a:t>Documentación a aportar</a:t>
            </a:r>
            <a:endParaRPr lang="es-ES" sz="1200" dirty="0" smtClean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35333" t="51066" r="33167" b="21022"/>
          <a:stretch/>
        </p:blipFill>
        <p:spPr>
          <a:xfrm>
            <a:off x="3891280" y="2868082"/>
            <a:ext cx="4800600" cy="239268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886200" y="2810803"/>
            <a:ext cx="4876800" cy="25536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5 Imagen" descr="Descripción: Descripción: cid:image003.jpg@01CFF99A.AB206320"/>
          <p:cNvPicPr/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5711615" y="217125"/>
            <a:ext cx="768770" cy="58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560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4 Grupo"/>
          <p:cNvGrpSpPr/>
          <p:nvPr/>
        </p:nvGrpSpPr>
        <p:grpSpPr>
          <a:xfrm>
            <a:off x="10906127" y="144041"/>
            <a:ext cx="792236" cy="609114"/>
            <a:chOff x="4797300" y="6925432"/>
            <a:chExt cx="1152128" cy="828092"/>
          </a:xfrm>
        </p:grpSpPr>
        <p:sp>
          <p:nvSpPr>
            <p:cNvPr id="5" name="8 Rectángulo"/>
            <p:cNvSpPr/>
            <p:nvPr/>
          </p:nvSpPr>
          <p:spPr>
            <a:xfrm>
              <a:off x="4797300" y="6925432"/>
              <a:ext cx="1152128" cy="8280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" name="Picture 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1168" y="7020272"/>
              <a:ext cx="948811" cy="632266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8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98" y="238805"/>
            <a:ext cx="85217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79883" y="221660"/>
            <a:ext cx="1774190" cy="55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74551" tIns="76176" rIns="91440" bIns="76176" numCol="1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es-ES" sz="900" b="1" dirty="0"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Unión Europea</a:t>
            </a:r>
            <a:endParaRPr lang="es-ES" sz="1000" dirty="0">
              <a:effectLst/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es-ES" sz="900" b="1" dirty="0"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Fondo Social Europeo</a:t>
            </a:r>
            <a:endParaRPr lang="es-ES" sz="1000" dirty="0">
              <a:effectLst/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es-ES" sz="800" dirty="0"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El FSE invierte en tu futuro</a:t>
            </a:r>
            <a:endParaRPr lang="es-ES" sz="1000" dirty="0">
              <a:effectLst/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438" y="976086"/>
            <a:ext cx="11538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2800" b="1" dirty="0" smtClean="0">
                <a:solidFill>
                  <a:srgbClr val="FFC000"/>
                </a:solidFill>
              </a:rPr>
              <a:t>Controles posteriores </a:t>
            </a:r>
            <a:endParaRPr lang="es-ES" sz="2800" b="1" dirty="0">
              <a:solidFill>
                <a:srgbClr val="FFC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15468" y="1699736"/>
            <a:ext cx="105828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PREVIOS AL PAGO</a:t>
            </a:r>
          </a:p>
          <a:p>
            <a:pPr algn="just"/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Órgano de control de FONCE: Verificaciones administrativas e in situ. Las in situ se desarrollarán durante la ejecución del proyecto 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Autoridad de Gestión: Controles de calidad sobre las certificaciones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POSTERIORES AL PAGO</a:t>
            </a:r>
          </a:p>
          <a:p>
            <a:pPr algn="just"/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Autoridad de Auditoría: Controles ex post de la Intervención General del Estado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Comisión Europea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Tribunal de Cuentas</a:t>
            </a:r>
            <a:endParaRPr lang="es-ES" dirty="0"/>
          </a:p>
        </p:txBody>
      </p:sp>
      <p:sp>
        <p:nvSpPr>
          <p:cNvPr id="2" name="Rectangle 1"/>
          <p:cNvSpPr/>
          <p:nvPr/>
        </p:nvSpPr>
        <p:spPr>
          <a:xfrm>
            <a:off x="469900" y="1676400"/>
            <a:ext cx="11187584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angle 11"/>
          <p:cNvSpPr/>
          <p:nvPr/>
        </p:nvSpPr>
        <p:spPr>
          <a:xfrm>
            <a:off x="469900" y="3606800"/>
            <a:ext cx="11187584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5 Imagen" descr="Descripción: Descripción: cid:image003.jpg@01CFF99A.AB206320"/>
          <p:cNvPicPr/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711615" y="217125"/>
            <a:ext cx="768770" cy="58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733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4 Grupo"/>
          <p:cNvGrpSpPr/>
          <p:nvPr/>
        </p:nvGrpSpPr>
        <p:grpSpPr>
          <a:xfrm>
            <a:off x="10906127" y="144041"/>
            <a:ext cx="792236" cy="609114"/>
            <a:chOff x="4797300" y="6925432"/>
            <a:chExt cx="1152128" cy="828092"/>
          </a:xfrm>
        </p:grpSpPr>
        <p:sp>
          <p:nvSpPr>
            <p:cNvPr id="5" name="8 Rectángulo"/>
            <p:cNvSpPr/>
            <p:nvPr/>
          </p:nvSpPr>
          <p:spPr>
            <a:xfrm>
              <a:off x="4797300" y="6925432"/>
              <a:ext cx="1152128" cy="8280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" name="Picture 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1168" y="7020272"/>
              <a:ext cx="948811" cy="632266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8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98" y="238805"/>
            <a:ext cx="85217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79883" y="221660"/>
            <a:ext cx="1774190" cy="55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74551" tIns="76176" rIns="91440" bIns="76176" numCol="1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es-ES" sz="900" b="1"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Unión Europea</a:t>
            </a:r>
            <a:endParaRPr lang="es-ES" sz="1000">
              <a:effectLst/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es-ES" sz="900" b="1"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Fondo Social Europeo</a:t>
            </a:r>
            <a:endParaRPr lang="es-ES" sz="1000">
              <a:effectLst/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es-ES" sz="800"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El FSE invierte en tu futuro</a:t>
            </a:r>
            <a:endParaRPr lang="es-ES" sz="1000">
              <a:effectLst/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190" y="1016000"/>
            <a:ext cx="1162920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>
                <a:solidFill>
                  <a:srgbClr val="FFC000"/>
                </a:solidFill>
              </a:rPr>
              <a:t>POISES 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Uno de los Programas Operativos Nacionales que han sido definidos en el actual marco de programación del FSE es el Programa </a:t>
            </a:r>
            <a:r>
              <a:rPr lang="es-ES" dirty="0"/>
              <a:t>Operativo de Inclusión Social y de la Economía Social </a:t>
            </a:r>
            <a:r>
              <a:rPr lang="es-ES" dirty="0" smtClean="0"/>
              <a:t>(POISES</a:t>
            </a:r>
            <a:r>
              <a:rPr lang="es-ES" dirty="0"/>
              <a:t>). </a:t>
            </a:r>
            <a:endParaRPr lang="es-ES" dirty="0" smtClean="0"/>
          </a:p>
          <a:p>
            <a:pPr algn="just"/>
            <a:endParaRPr lang="es-ES" sz="2800" b="1" dirty="0"/>
          </a:p>
          <a:p>
            <a:pPr algn="just"/>
            <a:r>
              <a:rPr lang="es-ES" sz="2800" b="1" dirty="0" smtClean="0"/>
              <a:t>Aspectos clave del POISES: 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Contribuir al logro de la Estrategia Europa 2020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Abordar los siguientes retos: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	1. Reducir las tasas de pobreza y exclusión social a través del fomento de mercados laborales 			inclusivos.</a:t>
            </a:r>
          </a:p>
          <a:p>
            <a:pPr algn="just"/>
            <a:r>
              <a:rPr lang="es-ES" dirty="0" smtClean="0"/>
              <a:t>	2. Abordar las necesidades de los grupos mas vulnerables para facilitar su participación en el mercado 		laboral en condiciones de igualdad.</a:t>
            </a:r>
          </a:p>
          <a:p>
            <a:pPr algn="just"/>
            <a:r>
              <a:rPr lang="es-ES" dirty="0" smtClean="0"/>
              <a:t>	3. Mejorar y fortalecer las políticas de inclusión activa con estrategias de intervención integrales.</a:t>
            </a:r>
          </a:p>
          <a:p>
            <a:pPr algn="just"/>
            <a:r>
              <a:rPr lang="es-ES" dirty="0" smtClean="0"/>
              <a:t>	4. Aprovechar el potencial de la economía social en aras de la recuperación económica.</a:t>
            </a:r>
          </a:p>
          <a:p>
            <a:pPr algn="just"/>
            <a:endParaRPr lang="es-ES" dirty="0"/>
          </a:p>
        </p:txBody>
      </p:sp>
      <p:pic>
        <p:nvPicPr>
          <p:cNvPr id="11" name="5 Imagen" descr="Descripción: Descripción: cid:image003.jpg@01CFF99A.AB206320"/>
          <p:cNvPicPr/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711615" y="217125"/>
            <a:ext cx="768770" cy="58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704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4 Grupo"/>
          <p:cNvGrpSpPr/>
          <p:nvPr/>
        </p:nvGrpSpPr>
        <p:grpSpPr>
          <a:xfrm>
            <a:off x="10906127" y="144041"/>
            <a:ext cx="792236" cy="609114"/>
            <a:chOff x="4797300" y="6925432"/>
            <a:chExt cx="1152128" cy="828092"/>
          </a:xfrm>
        </p:grpSpPr>
        <p:sp>
          <p:nvSpPr>
            <p:cNvPr id="5" name="8 Rectángulo"/>
            <p:cNvSpPr/>
            <p:nvPr/>
          </p:nvSpPr>
          <p:spPr>
            <a:xfrm>
              <a:off x="4797300" y="6925432"/>
              <a:ext cx="1152128" cy="8280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" name="Picture 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1168" y="7020272"/>
              <a:ext cx="948811" cy="632266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8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98" y="238805"/>
            <a:ext cx="85217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79883" y="221660"/>
            <a:ext cx="1774190" cy="55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74551" tIns="76176" rIns="91440" bIns="76176" numCol="1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es-ES" sz="900" b="1"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Unión Europea</a:t>
            </a:r>
            <a:endParaRPr lang="es-ES" sz="1000">
              <a:effectLst/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es-ES" sz="900" b="1"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Fondo Social Europeo</a:t>
            </a:r>
            <a:endParaRPr lang="es-ES" sz="1000">
              <a:effectLst/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es-ES" sz="800"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El FSE invierte en tu futuro</a:t>
            </a:r>
            <a:endParaRPr lang="es-ES" sz="1000">
              <a:effectLst/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9793" y="1028700"/>
            <a:ext cx="1153857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>
                <a:solidFill>
                  <a:srgbClr val="FFC000"/>
                </a:solidFill>
              </a:rPr>
              <a:t>Fundación ONCE en el POISES 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La Fundación ONCE ha </a:t>
            </a:r>
            <a:r>
              <a:rPr lang="es-ES" dirty="0"/>
              <a:t>sido designada como OI del Programa Operativo de Inclusión Social y de la Economía Social  </a:t>
            </a:r>
            <a:r>
              <a:rPr lang="es-ES" dirty="0" smtClean="0"/>
              <a:t>(POISES</a:t>
            </a:r>
            <a:r>
              <a:rPr lang="es-ES" dirty="0"/>
              <a:t>). </a:t>
            </a:r>
            <a:endParaRPr lang="es-ES" dirty="0" smtClean="0"/>
          </a:p>
          <a:p>
            <a:pPr algn="just"/>
            <a:r>
              <a:rPr lang="es-ES" sz="2400" b="1" dirty="0"/>
              <a:t>La participación de </a:t>
            </a:r>
            <a:r>
              <a:rPr lang="es-ES" sz="2400" b="1" dirty="0" smtClean="0"/>
              <a:t>FONCE </a:t>
            </a:r>
            <a:r>
              <a:rPr lang="es-ES" dirty="0"/>
              <a:t>en el POISES 2014-2020 se enmarca en los siguientes </a:t>
            </a:r>
            <a:r>
              <a:rPr lang="es-ES" dirty="0" smtClean="0"/>
              <a:t>Ejes </a:t>
            </a:r>
            <a:r>
              <a:rPr lang="es-ES" dirty="0"/>
              <a:t>y Objetivos </a:t>
            </a:r>
            <a:r>
              <a:rPr lang="es-ES" dirty="0" smtClean="0"/>
              <a:t>Específicos:</a:t>
            </a:r>
            <a:endParaRPr lang="es-E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2675" t="38222" r="22875" b="21220"/>
          <a:stretch/>
        </p:blipFill>
        <p:spPr>
          <a:xfrm>
            <a:off x="2241727" y="3001124"/>
            <a:ext cx="7708546" cy="3229866"/>
          </a:xfrm>
          <a:prstGeom prst="rect">
            <a:avLst/>
          </a:prstGeom>
        </p:spPr>
      </p:pic>
      <p:pic>
        <p:nvPicPr>
          <p:cNvPr id="13" name="5 Imagen" descr="Descripción: Descripción: cid:image003.jpg@01CFF99A.AB206320"/>
          <p:cNvPicPr/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5711615" y="217125"/>
            <a:ext cx="768770" cy="58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715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4 Grupo"/>
          <p:cNvGrpSpPr/>
          <p:nvPr/>
        </p:nvGrpSpPr>
        <p:grpSpPr>
          <a:xfrm>
            <a:off x="10906127" y="144041"/>
            <a:ext cx="792236" cy="609114"/>
            <a:chOff x="4797300" y="6925432"/>
            <a:chExt cx="1152128" cy="828092"/>
          </a:xfrm>
        </p:grpSpPr>
        <p:sp>
          <p:nvSpPr>
            <p:cNvPr id="5" name="8 Rectángulo"/>
            <p:cNvSpPr/>
            <p:nvPr/>
          </p:nvSpPr>
          <p:spPr>
            <a:xfrm>
              <a:off x="4797300" y="6925432"/>
              <a:ext cx="1152128" cy="8280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" name="Picture 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1168" y="7020272"/>
              <a:ext cx="948811" cy="632266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8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98" y="238805"/>
            <a:ext cx="85217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79883" y="221660"/>
            <a:ext cx="1774190" cy="55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74551" tIns="76176" rIns="91440" bIns="76176" numCol="1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es-ES" sz="900" b="1"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Unión Europea</a:t>
            </a:r>
            <a:endParaRPr lang="es-ES" sz="1000">
              <a:effectLst/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es-ES" sz="900" b="1"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Fondo Social Europeo</a:t>
            </a:r>
            <a:endParaRPr lang="es-ES" sz="1000">
              <a:effectLst/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es-ES" sz="800"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El FSE invierte en tu futuro</a:t>
            </a:r>
            <a:endParaRPr lang="es-ES" sz="1000">
              <a:effectLst/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893" y="965200"/>
            <a:ext cx="1153857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2800" b="1" dirty="0" smtClean="0">
                <a:solidFill>
                  <a:srgbClr val="FFC000"/>
                </a:solidFill>
              </a:rPr>
              <a:t>Quién es quién</a:t>
            </a:r>
            <a:endParaRPr lang="es-ES" sz="2800" b="1" dirty="0">
              <a:solidFill>
                <a:srgbClr val="FFC000"/>
              </a:solidFill>
            </a:endParaRP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FONCE ha seleccionado a través de convocatoria pública a una serie de entidades que van a participar en la ejecución del PO como beneficiarias. En el marco de la ejecución de las actuaciones cofinanciadas por el FSE, los principales actores son: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988903" y="5306055"/>
            <a:ext cx="4217327" cy="13030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Rectangle 35"/>
          <p:cNvSpPr/>
          <p:nvPr/>
        </p:nvSpPr>
        <p:spPr>
          <a:xfrm>
            <a:off x="4973635" y="4587481"/>
            <a:ext cx="4217327" cy="648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Rectangle 36"/>
          <p:cNvSpPr/>
          <p:nvPr/>
        </p:nvSpPr>
        <p:spPr>
          <a:xfrm>
            <a:off x="4973635" y="3881796"/>
            <a:ext cx="4217327" cy="648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Rectangle 37"/>
          <p:cNvSpPr/>
          <p:nvPr/>
        </p:nvSpPr>
        <p:spPr>
          <a:xfrm>
            <a:off x="5009538" y="2452904"/>
            <a:ext cx="4228658" cy="13543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angle 31"/>
          <p:cNvSpPr/>
          <p:nvPr/>
        </p:nvSpPr>
        <p:spPr>
          <a:xfrm>
            <a:off x="3001038" y="5289484"/>
            <a:ext cx="1710489" cy="13030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angle 28"/>
          <p:cNvSpPr/>
          <p:nvPr/>
        </p:nvSpPr>
        <p:spPr>
          <a:xfrm>
            <a:off x="2985770" y="4570909"/>
            <a:ext cx="1710489" cy="6485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angle 27"/>
          <p:cNvSpPr/>
          <p:nvPr/>
        </p:nvSpPr>
        <p:spPr>
          <a:xfrm>
            <a:off x="2985770" y="3865225"/>
            <a:ext cx="1710489" cy="6485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2987191" y="2455645"/>
            <a:ext cx="1715085" cy="13543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extBox 1"/>
          <p:cNvSpPr txBox="1"/>
          <p:nvPr/>
        </p:nvSpPr>
        <p:spPr>
          <a:xfrm>
            <a:off x="3256242" y="2662693"/>
            <a:ext cx="1139788" cy="4866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Autoridad de Gestión</a:t>
            </a:r>
            <a:endParaRPr lang="es-E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56242" y="3206850"/>
            <a:ext cx="1139788" cy="4866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Autoridad de Certificación</a:t>
            </a:r>
            <a:endParaRPr lang="es-E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257252" y="3948199"/>
            <a:ext cx="1139788" cy="4866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Organismo Intermedio</a:t>
            </a:r>
            <a:endParaRPr lang="es-E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256242" y="4632286"/>
            <a:ext cx="1139788" cy="4866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Beneficiario</a:t>
            </a:r>
          </a:p>
          <a:p>
            <a:pPr algn="ctr"/>
            <a:endParaRPr lang="es-E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256242" y="5363657"/>
            <a:ext cx="1139788" cy="4866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Autoridad de Auditoría</a:t>
            </a:r>
            <a:endParaRPr lang="es-E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309267" y="2741824"/>
            <a:ext cx="3429735" cy="2862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Ministerio de Empleo y Seguridad Social</a:t>
            </a:r>
            <a:endParaRPr lang="es-E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6158700" y="3177889"/>
            <a:ext cx="1836245" cy="4294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dirty="0" smtClean="0"/>
              <a:t>Unidad Administradora del FSE (UAFSE)</a:t>
            </a:r>
            <a:endParaRPr lang="es-E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5324530" y="3988338"/>
            <a:ext cx="3429735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FONCE</a:t>
            </a:r>
            <a:endParaRPr lang="es-E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5324531" y="4702022"/>
            <a:ext cx="3429735" cy="2862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Entidad seleccionada</a:t>
            </a:r>
            <a:endParaRPr lang="es-E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5324535" y="5405927"/>
            <a:ext cx="3429735" cy="2862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Ministerio de Hacienda y Función Pública</a:t>
            </a:r>
            <a:endParaRPr lang="es-E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6173968" y="5841992"/>
            <a:ext cx="1836245" cy="6012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dirty="0" smtClean="0"/>
              <a:t>Intervención General de la Administración del Estado (IGAE)</a:t>
            </a:r>
            <a:endParaRPr lang="es-E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8672790" y="4480480"/>
            <a:ext cx="599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solidFill>
                  <a:srgbClr val="C00000"/>
                </a:solidFill>
              </a:rPr>
              <a:t>*</a:t>
            </a:r>
            <a:endParaRPr lang="es-ES" sz="6000" dirty="0">
              <a:solidFill>
                <a:srgbClr val="C00000"/>
              </a:solidFill>
            </a:endParaRPr>
          </a:p>
        </p:txBody>
      </p:sp>
      <p:pic>
        <p:nvPicPr>
          <p:cNvPr id="39" name="5 Imagen" descr="Descripción: Descripción: cid:image003.jpg@01CFF99A.AB206320"/>
          <p:cNvPicPr/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711615" y="217125"/>
            <a:ext cx="768770" cy="58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332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4 Grupo"/>
          <p:cNvGrpSpPr/>
          <p:nvPr/>
        </p:nvGrpSpPr>
        <p:grpSpPr>
          <a:xfrm>
            <a:off x="10906127" y="144041"/>
            <a:ext cx="792236" cy="609114"/>
            <a:chOff x="4797300" y="6925432"/>
            <a:chExt cx="1152128" cy="828092"/>
          </a:xfrm>
        </p:grpSpPr>
        <p:sp>
          <p:nvSpPr>
            <p:cNvPr id="5" name="8 Rectángulo"/>
            <p:cNvSpPr/>
            <p:nvPr/>
          </p:nvSpPr>
          <p:spPr>
            <a:xfrm>
              <a:off x="4797300" y="6925432"/>
              <a:ext cx="1152128" cy="8280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" name="Picture 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1168" y="7020272"/>
              <a:ext cx="948811" cy="632266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8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98" y="238805"/>
            <a:ext cx="85217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79883" y="221660"/>
            <a:ext cx="1774190" cy="55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74551" tIns="76176" rIns="91440" bIns="76176" numCol="1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es-ES" sz="900" b="1"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Unión Europea</a:t>
            </a:r>
            <a:endParaRPr lang="es-ES" sz="1000">
              <a:effectLst/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es-ES" sz="900" b="1"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Fondo Social Europeo</a:t>
            </a:r>
            <a:endParaRPr lang="es-ES" sz="1000">
              <a:effectLst/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es-ES" sz="800"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El FSE invierte en tu futuro</a:t>
            </a:r>
            <a:endParaRPr lang="es-ES" sz="1000">
              <a:effectLst/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893" y="965200"/>
            <a:ext cx="11538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2800" b="1" dirty="0" smtClean="0">
                <a:solidFill>
                  <a:srgbClr val="FFC000"/>
                </a:solidFill>
              </a:rPr>
              <a:t>Mapa del proceso</a:t>
            </a:r>
            <a:endParaRPr lang="es-ES" dirty="0" smtClean="0">
              <a:solidFill>
                <a:prstClr val="black"/>
              </a:solidFill>
            </a:endParaRPr>
          </a:p>
        </p:txBody>
      </p:sp>
      <p:sp>
        <p:nvSpPr>
          <p:cNvPr id="24" name="Pentagon 8"/>
          <p:cNvSpPr/>
          <p:nvPr/>
        </p:nvSpPr>
        <p:spPr bwMode="gray">
          <a:xfrm>
            <a:off x="250368" y="1676400"/>
            <a:ext cx="2623461" cy="565448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i="1" dirty="0" smtClean="0">
                <a:latin typeface="+mj-lt"/>
              </a:rPr>
              <a:t>Resolución de aprobación</a:t>
            </a:r>
            <a:endParaRPr lang="es-ES" b="1" i="1" dirty="0">
              <a:latin typeface="+mj-lt"/>
            </a:endParaRPr>
          </a:p>
        </p:txBody>
      </p:sp>
      <p:sp>
        <p:nvSpPr>
          <p:cNvPr id="25" name="Pentagon 9"/>
          <p:cNvSpPr/>
          <p:nvPr/>
        </p:nvSpPr>
        <p:spPr bwMode="gray">
          <a:xfrm>
            <a:off x="2332425" y="2285999"/>
            <a:ext cx="3762006" cy="565448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i="1" dirty="0" smtClean="0">
                <a:latin typeface="+mj-lt"/>
              </a:rPr>
              <a:t>Ejecución del proyecto</a:t>
            </a:r>
          </a:p>
        </p:txBody>
      </p:sp>
      <p:sp>
        <p:nvSpPr>
          <p:cNvPr id="26" name="Pentagon 10"/>
          <p:cNvSpPr/>
          <p:nvPr/>
        </p:nvSpPr>
        <p:spPr bwMode="gray">
          <a:xfrm>
            <a:off x="2340414" y="2896209"/>
            <a:ext cx="3754016" cy="565448"/>
          </a:xfrm>
          <a:prstGeom prst="homePlate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Servicio de consultas </a:t>
            </a:r>
            <a:endParaRPr lang="es-ES" b="1" i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27" name="Pentagon 11"/>
          <p:cNvSpPr/>
          <p:nvPr/>
        </p:nvSpPr>
        <p:spPr bwMode="gray">
          <a:xfrm>
            <a:off x="2340414" y="3530217"/>
            <a:ext cx="3754016" cy="565448"/>
          </a:xfrm>
          <a:prstGeom prst="homePlate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Posibles ajustes y aprobación</a:t>
            </a:r>
            <a:endParaRPr lang="es-ES" b="1" i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28" name="Pentagon 11"/>
          <p:cNvSpPr/>
          <p:nvPr/>
        </p:nvSpPr>
        <p:spPr bwMode="gray">
          <a:xfrm>
            <a:off x="2340414" y="4147457"/>
            <a:ext cx="3754016" cy="609599"/>
          </a:xfrm>
          <a:prstGeom prst="homePlate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Seguimiento del proyecto</a:t>
            </a:r>
            <a:endParaRPr lang="es-ES" b="1" i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29" name="Pentagon 9"/>
          <p:cNvSpPr/>
          <p:nvPr/>
        </p:nvSpPr>
        <p:spPr bwMode="gray">
          <a:xfrm>
            <a:off x="5981205" y="4852392"/>
            <a:ext cx="2629399" cy="565448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i="1" dirty="0" smtClean="0">
                <a:latin typeface="+mj-lt"/>
              </a:rPr>
              <a:t>Justificación del proyecto</a:t>
            </a:r>
          </a:p>
        </p:txBody>
      </p:sp>
      <p:sp>
        <p:nvSpPr>
          <p:cNvPr id="30" name="Pentagon 9"/>
          <p:cNvSpPr/>
          <p:nvPr/>
        </p:nvSpPr>
        <p:spPr bwMode="gray">
          <a:xfrm>
            <a:off x="8610604" y="5417840"/>
            <a:ext cx="2612574" cy="565448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i="1" dirty="0" smtClean="0">
                <a:latin typeface="+mj-lt"/>
              </a:rPr>
              <a:t>Liquidación del proyecto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62644" y="2416624"/>
            <a:ext cx="619156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Entidad</a:t>
            </a:r>
            <a:endParaRPr lang="es-ES" sz="1000" dirty="0"/>
          </a:p>
        </p:txBody>
      </p:sp>
      <p:grpSp>
        <p:nvGrpSpPr>
          <p:cNvPr id="36" name="4 Grupo"/>
          <p:cNvGrpSpPr/>
          <p:nvPr/>
        </p:nvGrpSpPr>
        <p:grpSpPr>
          <a:xfrm>
            <a:off x="11285811" y="5595544"/>
            <a:ext cx="309039" cy="279985"/>
            <a:chOff x="4797300" y="6925432"/>
            <a:chExt cx="1152128" cy="828092"/>
          </a:xfrm>
        </p:grpSpPr>
        <p:sp>
          <p:nvSpPr>
            <p:cNvPr id="37" name="8 Rectángulo"/>
            <p:cNvSpPr/>
            <p:nvPr/>
          </p:nvSpPr>
          <p:spPr>
            <a:xfrm>
              <a:off x="4797300" y="6925432"/>
              <a:ext cx="1152128" cy="8280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38" name="Picture 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1168" y="7020272"/>
              <a:ext cx="948811" cy="632266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40" name="TextBox 39"/>
          <p:cNvSpPr txBox="1"/>
          <p:nvPr/>
        </p:nvSpPr>
        <p:spPr>
          <a:xfrm>
            <a:off x="8709032" y="4939063"/>
            <a:ext cx="619156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Entidad</a:t>
            </a:r>
            <a:endParaRPr lang="es-ES" sz="1000" dirty="0"/>
          </a:p>
        </p:txBody>
      </p:sp>
      <p:grpSp>
        <p:nvGrpSpPr>
          <p:cNvPr id="43" name="4 Grupo"/>
          <p:cNvGrpSpPr/>
          <p:nvPr/>
        </p:nvGrpSpPr>
        <p:grpSpPr>
          <a:xfrm>
            <a:off x="6280096" y="3048430"/>
            <a:ext cx="309039" cy="279985"/>
            <a:chOff x="4797300" y="6925432"/>
            <a:chExt cx="1152128" cy="828092"/>
          </a:xfrm>
        </p:grpSpPr>
        <p:sp>
          <p:nvSpPr>
            <p:cNvPr id="44" name="8 Rectángulo"/>
            <p:cNvSpPr/>
            <p:nvPr/>
          </p:nvSpPr>
          <p:spPr>
            <a:xfrm>
              <a:off x="4797300" y="6925432"/>
              <a:ext cx="1152128" cy="8280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5" name="Picture 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1168" y="7020272"/>
              <a:ext cx="948811" cy="632266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3" name="Rectangle 2"/>
          <p:cNvSpPr/>
          <p:nvPr/>
        </p:nvSpPr>
        <p:spPr>
          <a:xfrm>
            <a:off x="197892" y="1589314"/>
            <a:ext cx="11700193" cy="45393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1" name="5 Imagen" descr="Descripción: Descripción: cid:image003.jpg@01CFF99A.AB206320"/>
          <p:cNvPicPr/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2942162" y="1842989"/>
            <a:ext cx="317741" cy="27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5 Imagen" descr="Descripción: Descripción: cid:image003.jpg@01CFF99A.AB206320"/>
          <p:cNvPicPr/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711615" y="217125"/>
            <a:ext cx="768770" cy="58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5 Imagen" descr="Descripción: Descripción: cid:image003.jpg@01CFF99A.AB206320"/>
          <p:cNvPicPr/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6293180" y="3618580"/>
            <a:ext cx="317741" cy="27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5 Imagen" descr="Descripción: Descripción: cid:image003.jpg@01CFF99A.AB206320"/>
          <p:cNvPicPr/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6287066" y="4334991"/>
            <a:ext cx="317741" cy="27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5 Imagen" descr="Descripción: Descripción: cid:image003.jpg@01CFF99A.AB206320"/>
          <p:cNvPicPr/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11302245" y="5283324"/>
            <a:ext cx="317741" cy="27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029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4 Grupo"/>
          <p:cNvGrpSpPr/>
          <p:nvPr/>
        </p:nvGrpSpPr>
        <p:grpSpPr>
          <a:xfrm>
            <a:off x="10906127" y="144041"/>
            <a:ext cx="792236" cy="609114"/>
            <a:chOff x="4797300" y="6925432"/>
            <a:chExt cx="1152128" cy="828092"/>
          </a:xfrm>
        </p:grpSpPr>
        <p:sp>
          <p:nvSpPr>
            <p:cNvPr id="5" name="8 Rectángulo"/>
            <p:cNvSpPr/>
            <p:nvPr/>
          </p:nvSpPr>
          <p:spPr>
            <a:xfrm>
              <a:off x="4797300" y="6925432"/>
              <a:ext cx="1152128" cy="8280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" name="Picture 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1168" y="7020272"/>
              <a:ext cx="948811" cy="632266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8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98" y="238805"/>
            <a:ext cx="85217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79883" y="221660"/>
            <a:ext cx="1774190" cy="55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74551" tIns="76176" rIns="91440" bIns="76176" numCol="1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es-ES" sz="900" b="1"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Unión Europea</a:t>
            </a:r>
            <a:endParaRPr lang="es-ES" sz="1000">
              <a:effectLst/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es-ES" sz="900" b="1"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Fondo Social Europeo</a:t>
            </a:r>
            <a:endParaRPr lang="es-ES" sz="1000">
              <a:effectLst/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es-ES" sz="800"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El FSE invierte en tu futuro</a:t>
            </a:r>
            <a:endParaRPr lang="es-ES" sz="1000">
              <a:effectLst/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893" y="965200"/>
            <a:ext cx="1153857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2800" b="1" dirty="0" smtClean="0">
                <a:solidFill>
                  <a:srgbClr val="FFC000"/>
                </a:solidFill>
              </a:rPr>
              <a:t>Proceso de ejecución</a:t>
            </a:r>
          </a:p>
          <a:p>
            <a:pPr lvl="0" algn="just"/>
            <a:endParaRPr lang="es-ES" dirty="0">
              <a:solidFill>
                <a:prstClr val="black"/>
              </a:solidFill>
            </a:endParaRPr>
          </a:p>
          <a:p>
            <a:pPr lvl="0" algn="just"/>
            <a:r>
              <a:rPr lang="es-ES" dirty="0" smtClean="0">
                <a:solidFill>
                  <a:prstClr val="black"/>
                </a:solidFill>
              </a:rPr>
              <a:t>Existen una serie de hitos clave durante el proceso de ejecución que son básicos para garantizar un proceso de justificación exitoso:</a:t>
            </a:r>
          </a:p>
          <a:p>
            <a:pPr lvl="0" algn="just"/>
            <a:endParaRPr lang="es-ES" dirty="0">
              <a:solidFill>
                <a:prstClr val="black"/>
              </a:solidFill>
            </a:endParaRPr>
          </a:p>
          <a:p>
            <a:pPr marL="342900" lvl="0" indent="-342900" algn="just">
              <a:buAutoNum type="arabicPeriod"/>
            </a:pPr>
            <a:r>
              <a:rPr lang="es-ES" dirty="0" smtClean="0">
                <a:solidFill>
                  <a:prstClr val="black"/>
                </a:solidFill>
              </a:rPr>
              <a:t> Recogida de información de los participantes.</a:t>
            </a:r>
          </a:p>
          <a:p>
            <a:pPr marL="342900" lvl="0" indent="-342900" algn="just">
              <a:buAutoNum type="arabicPeriod"/>
            </a:pPr>
            <a:r>
              <a:rPr lang="es-ES" dirty="0" smtClean="0">
                <a:solidFill>
                  <a:prstClr val="black"/>
                </a:solidFill>
              </a:rPr>
              <a:t> Evidencias físicas de la realidad de las actuaciones.</a:t>
            </a:r>
          </a:p>
          <a:p>
            <a:pPr marL="342900" lvl="0" indent="-342900" algn="just">
              <a:buAutoNum type="arabicPeriod"/>
            </a:pPr>
            <a:r>
              <a:rPr lang="es-ES" dirty="0">
                <a:solidFill>
                  <a:prstClr val="black"/>
                </a:solidFill>
              </a:rPr>
              <a:t> </a:t>
            </a:r>
            <a:r>
              <a:rPr lang="es-ES" dirty="0" smtClean="0">
                <a:solidFill>
                  <a:prstClr val="black"/>
                </a:solidFill>
              </a:rPr>
              <a:t>Documentación adecuada de los partes de hora y evidencia de la participación del personal imputado.</a:t>
            </a:r>
          </a:p>
          <a:p>
            <a:pPr marL="342900" lvl="0" indent="-342900" algn="just">
              <a:buAutoNum type="arabicPeriod"/>
            </a:pPr>
            <a:r>
              <a:rPr lang="es-ES" dirty="0">
                <a:solidFill>
                  <a:prstClr val="black"/>
                </a:solidFill>
              </a:rPr>
              <a:t> </a:t>
            </a:r>
            <a:r>
              <a:rPr lang="es-ES" dirty="0" smtClean="0">
                <a:solidFill>
                  <a:prstClr val="black"/>
                </a:solidFill>
              </a:rPr>
              <a:t>Comunicación de la programación de actividades real para la ejecución de visitas in situ.</a:t>
            </a:r>
          </a:p>
          <a:p>
            <a:pPr marL="342900" lvl="0" indent="-342900" algn="just">
              <a:buAutoNum type="arabicPeriod"/>
            </a:pPr>
            <a:r>
              <a:rPr lang="es-ES" dirty="0">
                <a:solidFill>
                  <a:prstClr val="black"/>
                </a:solidFill>
              </a:rPr>
              <a:t> </a:t>
            </a:r>
            <a:r>
              <a:rPr lang="es-ES" dirty="0" smtClean="0">
                <a:solidFill>
                  <a:prstClr val="black"/>
                </a:solidFill>
              </a:rPr>
              <a:t>Cumplimiento de las obligaciones de publicidad en los actos celebrados o productos elaborados.</a:t>
            </a:r>
          </a:p>
          <a:p>
            <a:pPr lvl="0" algn="just"/>
            <a:endParaRPr lang="es-ES" dirty="0" smtClean="0">
              <a:solidFill>
                <a:prstClr val="black"/>
              </a:solidFill>
            </a:endParaRPr>
          </a:p>
          <a:p>
            <a:pPr lvl="0" algn="just"/>
            <a:endParaRPr lang="es-ES" dirty="0">
              <a:solidFill>
                <a:prstClr val="black"/>
              </a:solidFill>
            </a:endParaRPr>
          </a:p>
        </p:txBody>
      </p:sp>
      <p:pic>
        <p:nvPicPr>
          <p:cNvPr id="18" name="5 Imagen" descr="Descripción: Descripción: cid:image003.jpg@01CFF99A.AB206320"/>
          <p:cNvPicPr/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711615" y="217125"/>
            <a:ext cx="768770" cy="58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710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4 Grupo"/>
          <p:cNvGrpSpPr/>
          <p:nvPr/>
        </p:nvGrpSpPr>
        <p:grpSpPr>
          <a:xfrm>
            <a:off x="10906127" y="144041"/>
            <a:ext cx="792236" cy="609114"/>
            <a:chOff x="4797300" y="6925432"/>
            <a:chExt cx="1152128" cy="828092"/>
          </a:xfrm>
        </p:grpSpPr>
        <p:sp>
          <p:nvSpPr>
            <p:cNvPr id="5" name="8 Rectángulo"/>
            <p:cNvSpPr/>
            <p:nvPr/>
          </p:nvSpPr>
          <p:spPr>
            <a:xfrm>
              <a:off x="4797300" y="6925432"/>
              <a:ext cx="1152128" cy="8280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" name="Picture 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1168" y="7020272"/>
              <a:ext cx="948811" cy="632266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8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98" y="238805"/>
            <a:ext cx="85217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79883" y="221660"/>
            <a:ext cx="1774190" cy="55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74551" tIns="76176" rIns="91440" bIns="76176" numCol="1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es-ES" sz="900" b="1"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Unión Europea</a:t>
            </a:r>
            <a:endParaRPr lang="es-ES" sz="1000">
              <a:effectLst/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es-ES" sz="900" b="1"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Fondo Social Europeo</a:t>
            </a:r>
            <a:endParaRPr lang="es-ES" sz="1000">
              <a:effectLst/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es-ES" sz="800"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El FSE invierte en tu futuro</a:t>
            </a:r>
            <a:endParaRPr lang="es-ES" sz="1000">
              <a:effectLst/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893" y="965200"/>
            <a:ext cx="1153857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2800" b="1" dirty="0" smtClean="0">
                <a:solidFill>
                  <a:srgbClr val="FFC000"/>
                </a:solidFill>
              </a:rPr>
              <a:t>Proceso de justificación</a:t>
            </a:r>
            <a:endParaRPr lang="es-ES" dirty="0" smtClean="0">
              <a:solidFill>
                <a:prstClr val="black"/>
              </a:solidFill>
            </a:endParaRPr>
          </a:p>
          <a:p>
            <a:pPr lvl="0" algn="just"/>
            <a:r>
              <a:rPr lang="es-ES" dirty="0" smtClean="0">
                <a:solidFill>
                  <a:prstClr val="black"/>
                </a:solidFill>
              </a:rPr>
              <a:t>Las entidades deben presentar en el plazo de </a:t>
            </a:r>
            <a:r>
              <a:rPr lang="es-ES" b="1" dirty="0" smtClean="0">
                <a:solidFill>
                  <a:prstClr val="black"/>
                </a:solidFill>
              </a:rPr>
              <a:t>6 meses </a:t>
            </a:r>
            <a:r>
              <a:rPr lang="es-ES" dirty="0" smtClean="0">
                <a:solidFill>
                  <a:prstClr val="black"/>
                </a:solidFill>
              </a:rPr>
              <a:t>desde la finalización del proyecto la correspondiente Justificación del mismo que incluirá una parte técnica y una económica:</a:t>
            </a:r>
          </a:p>
          <a:p>
            <a:pPr lvl="0" algn="just"/>
            <a:endParaRPr lang="es-ES" dirty="0" smtClean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01272" y="2522470"/>
            <a:ext cx="10058400" cy="726009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200799" y="2520645"/>
            <a:ext cx="159231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Parte Técnica</a:t>
            </a:r>
            <a:endParaRPr lang="es-E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1801272" y="3018246"/>
            <a:ext cx="10050238" cy="16004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/>
              <a:t>Validar </a:t>
            </a:r>
            <a:r>
              <a:rPr lang="es-ES" sz="1400" dirty="0"/>
              <a:t>el correcto desarrollo y la adecuación a los objetivos planteados </a:t>
            </a:r>
            <a:r>
              <a:rPr lang="es-ES" sz="1400" dirty="0" smtClean="0"/>
              <a:t>de </a:t>
            </a:r>
            <a:r>
              <a:rPr lang="es-ES" sz="1400" dirty="0"/>
              <a:t>las </a:t>
            </a:r>
            <a:r>
              <a:rPr lang="es-ES" sz="1400" dirty="0" smtClean="0"/>
              <a:t>actuaciones que integran el proyecto aprobado.</a:t>
            </a:r>
            <a:endParaRPr lang="es-E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/>
              <a:t>Verificar </a:t>
            </a:r>
            <a:r>
              <a:rPr lang="es-ES" sz="1400" dirty="0"/>
              <a:t>la </a:t>
            </a:r>
            <a:r>
              <a:rPr lang="es-ES" sz="1400" dirty="0" smtClean="0"/>
              <a:t>elegibilidad </a:t>
            </a:r>
            <a:r>
              <a:rPr lang="es-ES" sz="1400" dirty="0"/>
              <a:t>de los destinatarios de las acciones en función de las pautas marcadas y validar la documentación soporte que acredita la efectiva realización de las acciones.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Verificar el nivel de cumplimiento de los objetivos previstos en el número de destinatarios para validar el importe elegible.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/>
              <a:t>Verificar la realidad de las actuaciones en base a la documentación presentada.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/>
              <a:t>Comprobar que se cumplen las normas de publicidad.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/>
              <a:t>Garantizar que queda debidamente soportada la participación del personal de la entidad respecto al que se imputan gastos.</a:t>
            </a:r>
            <a:endParaRPr lang="es-E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1673915" y="2646378"/>
            <a:ext cx="1665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b="1" dirty="0" smtClean="0">
                <a:solidFill>
                  <a:schemeClr val="bg1"/>
                </a:solidFill>
              </a:rPr>
              <a:t>Objetivo</a:t>
            </a:r>
            <a:endParaRPr lang="es-ES" sz="1200" dirty="0" smtClean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93110" y="4841135"/>
            <a:ext cx="10058400" cy="726009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TextBox 20"/>
          <p:cNvSpPr txBox="1"/>
          <p:nvPr/>
        </p:nvSpPr>
        <p:spPr>
          <a:xfrm>
            <a:off x="1793110" y="5336911"/>
            <a:ext cx="10066562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/>
              <a:t>Comprobar </a:t>
            </a:r>
            <a:r>
              <a:rPr lang="es-ES" sz="1400" dirty="0"/>
              <a:t>que el gasto incurrido por el Beneficiario se ajusta a la ejecución realizada del proyecto, según las pautas establecidas en </a:t>
            </a:r>
            <a:r>
              <a:rPr lang="es-ES" sz="1400" dirty="0" smtClean="0"/>
              <a:t>la Resolución, </a:t>
            </a:r>
            <a:r>
              <a:rPr lang="es-ES" sz="1400" dirty="0"/>
              <a:t>la Guía </a:t>
            </a:r>
            <a:r>
              <a:rPr lang="es-ES" sz="1400" dirty="0" smtClean="0"/>
              <a:t>del beneficiario y </a:t>
            </a:r>
            <a:r>
              <a:rPr lang="es-ES" sz="1400" dirty="0"/>
              <a:t>en el Manual de Gestión de Proyectos.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Revisión económica del proyecto, en cuanto a forma como a contenidos.</a:t>
            </a:r>
          </a:p>
          <a:p>
            <a:endParaRPr lang="es-E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1665753" y="4965043"/>
            <a:ext cx="1665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b="1" dirty="0" smtClean="0">
                <a:solidFill>
                  <a:schemeClr val="bg1"/>
                </a:solidFill>
              </a:rPr>
              <a:t>Objetivo</a:t>
            </a:r>
            <a:endParaRPr lang="es-ES" sz="1200" dirty="0" smtClean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0798" y="4845988"/>
            <a:ext cx="158415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Parte Económica</a:t>
            </a:r>
          </a:p>
        </p:txBody>
      </p:sp>
      <p:pic>
        <p:nvPicPr>
          <p:cNvPr id="17" name="5 Imagen" descr="Descripción: Descripción: cid:image003.jpg@01CFF99A.AB206320"/>
          <p:cNvPicPr/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711615" y="217125"/>
            <a:ext cx="768770" cy="58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40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4 Grupo"/>
          <p:cNvGrpSpPr/>
          <p:nvPr/>
        </p:nvGrpSpPr>
        <p:grpSpPr>
          <a:xfrm>
            <a:off x="10906127" y="144041"/>
            <a:ext cx="792236" cy="609114"/>
            <a:chOff x="4797300" y="6925432"/>
            <a:chExt cx="1152128" cy="828092"/>
          </a:xfrm>
        </p:grpSpPr>
        <p:sp>
          <p:nvSpPr>
            <p:cNvPr id="5" name="8 Rectángulo"/>
            <p:cNvSpPr/>
            <p:nvPr/>
          </p:nvSpPr>
          <p:spPr>
            <a:xfrm>
              <a:off x="4797300" y="6925432"/>
              <a:ext cx="1152128" cy="8280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" name="Picture 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1168" y="7020272"/>
              <a:ext cx="948811" cy="632266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8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98" y="238805"/>
            <a:ext cx="85217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79883" y="221660"/>
            <a:ext cx="1774190" cy="55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74551" tIns="76176" rIns="91440" bIns="76176" numCol="1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es-ES" sz="900" b="1"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Unión Europea</a:t>
            </a:r>
            <a:endParaRPr lang="es-ES" sz="1000">
              <a:effectLst/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es-ES" sz="900" b="1"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Fondo Social Europeo</a:t>
            </a:r>
            <a:endParaRPr lang="es-ES" sz="1000">
              <a:effectLst/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es-ES" sz="800"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El FSE invierte en tu futuro</a:t>
            </a:r>
            <a:endParaRPr lang="es-ES" sz="1000">
              <a:effectLst/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3298" y="1066692"/>
            <a:ext cx="1153857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2800" b="1" dirty="0" smtClean="0">
                <a:solidFill>
                  <a:srgbClr val="FFC000"/>
                </a:solidFill>
              </a:rPr>
              <a:t>Procedimiento de presentación</a:t>
            </a:r>
            <a:endParaRPr lang="es-ES" dirty="0" smtClean="0">
              <a:solidFill>
                <a:prstClr val="black"/>
              </a:solidFill>
            </a:endParaRPr>
          </a:p>
          <a:p>
            <a:pPr lvl="0" algn="just"/>
            <a:endParaRPr lang="es-ES" dirty="0" smtClean="0">
              <a:solidFill>
                <a:prstClr val="black"/>
              </a:solidFill>
            </a:endParaRPr>
          </a:p>
          <a:p>
            <a:pPr lvl="0" algn="just"/>
            <a:r>
              <a:rPr lang="es-ES" dirty="0" smtClean="0">
                <a:solidFill>
                  <a:prstClr val="black"/>
                </a:solidFill>
              </a:rPr>
              <a:t>La documentación relativa a la justificación ha de remitirse, dentro del plazo previsto, junto a la solicitud de pago, a la dirección de correo electrónico puesta a disposición de las entidades por FONCE. </a:t>
            </a:r>
          </a:p>
          <a:p>
            <a:pPr lvl="0" algn="just"/>
            <a:endParaRPr lang="es-ES" dirty="0">
              <a:solidFill>
                <a:prstClr val="black"/>
              </a:solidFill>
            </a:endParaRPr>
          </a:p>
          <a:p>
            <a:pPr lvl="0" algn="ctr"/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justificacionconvocatoriapo2017@fundaciononce.es</a:t>
            </a:r>
          </a:p>
          <a:p>
            <a:pPr lvl="0" algn="just"/>
            <a:endParaRPr lang="es-ES" dirty="0">
              <a:solidFill>
                <a:prstClr val="black"/>
              </a:solidFill>
            </a:endParaRPr>
          </a:p>
          <a:p>
            <a:pPr lvl="0" algn="just"/>
            <a:endParaRPr lang="es-ES" dirty="0" smtClean="0">
              <a:solidFill>
                <a:prstClr val="black"/>
              </a:solidFill>
            </a:endParaRPr>
          </a:p>
          <a:p>
            <a:pPr lvl="0" algn="just"/>
            <a:endParaRPr lang="es-ES" dirty="0">
              <a:solidFill>
                <a:prstClr val="black"/>
              </a:solidFill>
            </a:endParaRPr>
          </a:p>
          <a:p>
            <a:pPr lvl="0" algn="just"/>
            <a:endParaRPr lang="es-ES" dirty="0" smtClean="0">
              <a:solidFill>
                <a:prstClr val="black"/>
              </a:solidFill>
            </a:endParaRPr>
          </a:p>
          <a:p>
            <a:pPr lvl="0" algn="just"/>
            <a:endParaRPr lang="es-ES" dirty="0" smtClean="0">
              <a:solidFill>
                <a:prstClr val="black"/>
              </a:solidFill>
            </a:endParaRPr>
          </a:p>
        </p:txBody>
      </p:sp>
      <p:pic>
        <p:nvPicPr>
          <p:cNvPr id="18" name="5 Imagen" descr="Descripción: Descripción: cid:image003.jpg@01CFF99A.AB206320"/>
          <p:cNvPicPr/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711615" y="217125"/>
            <a:ext cx="768770" cy="58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/>
          <a:srcRect l="2778" t="37485" r="63985" b="16275"/>
          <a:stretch/>
        </p:blipFill>
        <p:spPr>
          <a:xfrm>
            <a:off x="1766978" y="3286471"/>
            <a:ext cx="8109730" cy="3324791"/>
          </a:xfrm>
          <a:prstGeom prst="rect">
            <a:avLst/>
          </a:prstGeom>
        </p:spPr>
      </p:pic>
      <p:sp>
        <p:nvSpPr>
          <p:cNvPr id="10" name="TextBox 12"/>
          <p:cNvSpPr txBox="1"/>
          <p:nvPr/>
        </p:nvSpPr>
        <p:spPr>
          <a:xfrm>
            <a:off x="118914" y="3194541"/>
            <a:ext cx="34697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es-ES" dirty="0">
              <a:solidFill>
                <a:prstClr val="black"/>
              </a:solidFill>
            </a:endParaRPr>
          </a:p>
          <a:p>
            <a:pPr lvl="0" algn="just"/>
            <a:endParaRPr lang="es-ES" dirty="0">
              <a:solidFill>
                <a:prstClr val="black"/>
              </a:solidFill>
            </a:endParaRPr>
          </a:p>
          <a:p>
            <a:pPr lvl="0" algn="just"/>
            <a:endParaRPr lang="es-ES" dirty="0" smtClean="0">
              <a:solidFill>
                <a:prstClr val="black"/>
              </a:solidFill>
            </a:endParaRPr>
          </a:p>
          <a:p>
            <a:pPr lvl="0" algn="just"/>
            <a:endParaRPr lang="es-ES" dirty="0">
              <a:solidFill>
                <a:prstClr val="black"/>
              </a:solidFill>
            </a:endParaRPr>
          </a:p>
          <a:p>
            <a:pPr lvl="0" algn="just"/>
            <a:endParaRPr lang="es-ES" dirty="0" smtClean="0">
              <a:solidFill>
                <a:prstClr val="black"/>
              </a:solidFill>
            </a:endParaRPr>
          </a:p>
          <a:p>
            <a:pPr lvl="0" algn="just"/>
            <a:endParaRPr lang="es-E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81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4 Grupo"/>
          <p:cNvGrpSpPr/>
          <p:nvPr/>
        </p:nvGrpSpPr>
        <p:grpSpPr>
          <a:xfrm>
            <a:off x="10906127" y="144041"/>
            <a:ext cx="792236" cy="609114"/>
            <a:chOff x="4797300" y="6925432"/>
            <a:chExt cx="1152128" cy="828092"/>
          </a:xfrm>
        </p:grpSpPr>
        <p:sp>
          <p:nvSpPr>
            <p:cNvPr id="5" name="8 Rectángulo"/>
            <p:cNvSpPr/>
            <p:nvPr/>
          </p:nvSpPr>
          <p:spPr>
            <a:xfrm>
              <a:off x="4797300" y="6925432"/>
              <a:ext cx="1152128" cy="8280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" name="Picture 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1168" y="7020272"/>
              <a:ext cx="948811" cy="632266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8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98" y="238805"/>
            <a:ext cx="85217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79883" y="221660"/>
            <a:ext cx="1774190" cy="55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74551" tIns="76176" rIns="91440" bIns="76176" numCol="1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es-ES" sz="900" b="1"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Unión Europea</a:t>
            </a:r>
            <a:endParaRPr lang="es-ES" sz="1000">
              <a:effectLst/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es-ES" sz="900" b="1"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Fondo Social Europeo</a:t>
            </a:r>
            <a:endParaRPr lang="es-ES" sz="1000">
              <a:effectLst/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es-ES" sz="800"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El FSE invierte en tu futuro</a:t>
            </a:r>
            <a:endParaRPr lang="es-ES" sz="1000">
              <a:effectLst/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298" y="987318"/>
            <a:ext cx="11538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2800" b="1" dirty="0" smtClean="0">
                <a:solidFill>
                  <a:srgbClr val="FFC000"/>
                </a:solidFill>
              </a:rPr>
              <a:t>Justificación Técnica: Recogida de </a:t>
            </a:r>
            <a:r>
              <a:rPr lang="es-ES" sz="2800" b="1" dirty="0" err="1" smtClean="0">
                <a:solidFill>
                  <a:srgbClr val="FFC000"/>
                </a:solidFill>
              </a:rPr>
              <a:t>microdatos</a:t>
            </a:r>
            <a:r>
              <a:rPr lang="es-ES" sz="2800" b="1" dirty="0" smtClean="0">
                <a:solidFill>
                  <a:srgbClr val="FFC000"/>
                </a:solidFill>
              </a:rPr>
              <a:t> de participantes</a:t>
            </a:r>
            <a:endParaRPr lang="es-ES" sz="2800" b="1" dirty="0">
              <a:solidFill>
                <a:srgbClr val="FFC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88870" y="2459332"/>
            <a:ext cx="5711514" cy="3016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endParaRPr lang="es-ES" sz="1400" b="1" dirty="0"/>
          </a:p>
          <a:p>
            <a:pPr marL="0" lvl="1"/>
            <a:r>
              <a:rPr lang="es-ES" sz="1400" dirty="0" smtClean="0"/>
              <a:t>Este proceso implica la recogida de </a:t>
            </a:r>
            <a:r>
              <a:rPr lang="es-ES" sz="1400" u="sng" dirty="0" err="1" smtClean="0"/>
              <a:t>microdatos</a:t>
            </a:r>
            <a:r>
              <a:rPr lang="es-ES" sz="1400" dirty="0" smtClean="0"/>
              <a:t> de los participantes del proyecto, lo que incluye datos relativos a su situación laboral, edad, nivel educativo o situación personal.</a:t>
            </a:r>
          </a:p>
          <a:p>
            <a:pPr marL="0" lvl="1"/>
            <a:endParaRPr lang="es-ES" sz="1400" b="1" dirty="0"/>
          </a:p>
          <a:p>
            <a:pPr marL="0" lvl="1"/>
            <a:r>
              <a:rPr lang="es-ES" sz="1400" dirty="0" smtClean="0"/>
              <a:t>Fundación ONCE facilita a cada entidad beneficiaria el modelo de recogida de </a:t>
            </a:r>
            <a:r>
              <a:rPr lang="es-ES" sz="1400" dirty="0" err="1" smtClean="0"/>
              <a:t>microdatos</a:t>
            </a:r>
            <a:r>
              <a:rPr lang="es-ES" sz="1400" dirty="0" smtClean="0"/>
              <a:t> que contiene las categorías a identificar durante el proceso de recogida de información. De cada persona hay que recabar el consentimiento informado. </a:t>
            </a:r>
          </a:p>
          <a:p>
            <a:pPr marL="0" lvl="1"/>
            <a:endParaRPr lang="es-ES" sz="1400" dirty="0"/>
          </a:p>
          <a:p>
            <a:pPr marL="0" lvl="1"/>
            <a:r>
              <a:rPr lang="es-ES" sz="1400" dirty="0" smtClean="0"/>
              <a:t>Estas plantillas serán custodiadas por la propia entidad beneficiaria. Los datos agregados serán reportados a través del sistema SIRIS.</a:t>
            </a:r>
          </a:p>
          <a:p>
            <a:pPr marL="0" lvl="1"/>
            <a:endParaRPr lang="es-ES" sz="800" b="1" dirty="0"/>
          </a:p>
          <a:p>
            <a:pPr marL="0" lvl="1"/>
            <a:endParaRPr lang="es-ES" sz="1400" b="1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13278" t="18133" r="59614" b="7525"/>
          <a:stretch/>
        </p:blipFill>
        <p:spPr>
          <a:xfrm>
            <a:off x="6709349" y="2348752"/>
            <a:ext cx="4295706" cy="3614679"/>
          </a:xfrm>
          <a:prstGeom prst="rect">
            <a:avLst/>
          </a:prstGeom>
        </p:spPr>
      </p:pic>
      <p:sp>
        <p:nvSpPr>
          <p:cNvPr id="12" name="TextBox 23"/>
          <p:cNvSpPr txBox="1"/>
          <p:nvPr/>
        </p:nvSpPr>
        <p:spPr>
          <a:xfrm>
            <a:off x="1007464" y="1627668"/>
            <a:ext cx="10050238" cy="5232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s-ES" sz="1400" b="1" dirty="0" smtClean="0"/>
              <a:t>Los reglamentos comunitarios establecen la necesidad de recopilar indicadores de ejecución y resultado con el fin de medir el alcance e impacto del FSE.</a:t>
            </a:r>
            <a:endParaRPr lang="es-ES" sz="1400" b="1" dirty="0"/>
          </a:p>
        </p:txBody>
      </p:sp>
      <p:pic>
        <p:nvPicPr>
          <p:cNvPr id="11" name="5 Imagen" descr="Descripción: Descripción: cid:image003.jpg@01CFF99A.AB206320"/>
          <p:cNvPicPr/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5711615" y="217125"/>
            <a:ext cx="768770" cy="58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620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1802</TotalTime>
  <Words>1786</Words>
  <Application>Microsoft Office PowerPoint</Application>
  <PresentationFormat>Panorámica</PresentationFormat>
  <Paragraphs>275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Arial Unicode MS</vt:lpstr>
      <vt:lpstr>Arial</vt:lpstr>
      <vt:lpstr>Calibri</vt:lpstr>
      <vt:lpstr>Calibri Light</vt:lpstr>
      <vt:lpstr>Times New Roman</vt:lpstr>
      <vt:lpstr>Verdana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Ernst &amp; Young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Diaz Giersiepen</dc:creator>
  <cp:lastModifiedBy>Javier Castañeda Villarino</cp:lastModifiedBy>
  <cp:revision>152</cp:revision>
  <dcterms:created xsi:type="dcterms:W3CDTF">2017-01-09T11:48:03Z</dcterms:created>
  <dcterms:modified xsi:type="dcterms:W3CDTF">2017-09-14T20:44:34Z</dcterms:modified>
</cp:coreProperties>
</file>